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9144000" cy="5715000" type="screen16x10"/>
  <p:notesSz cx="6797675" cy="992663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465">
          <p15:clr>
            <a:srgbClr val="A4A3A4"/>
          </p15:clr>
        </p15:guide>
        <p15:guide id="2" orient="horz" pos="3320">
          <p15:clr>
            <a:srgbClr val="A4A3A4"/>
          </p15:clr>
        </p15:guide>
        <p15:guide id="3" pos="317">
          <p15:clr>
            <a:srgbClr val="A4A3A4"/>
          </p15:clr>
        </p15:guide>
        <p15:guide id="4" orient="horz" pos="553">
          <p15:clr>
            <a:srgbClr val="A4A3A4"/>
          </p15:clr>
        </p15:guide>
        <p15:guide id="5" orient="horz" pos="34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hm4Qma0Rb/RCYCHDlYXbWjS0LCQ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176" y="84"/>
      </p:cViewPr>
      <p:guideLst>
        <p:guide pos="5465"/>
        <p:guide orient="horz" pos="3320"/>
        <p:guide pos="317"/>
        <p:guide orient="horz" pos="553"/>
        <p:guide orient="horz" pos="34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45659" cy="49805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443" y="1"/>
            <a:ext cx="2945659" cy="498056"/>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28584"/>
            <a:ext cx="2945659" cy="49805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PE"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 name="Google Shape;25;p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latin typeface="Arial"/>
              <a:ea typeface="Arial"/>
              <a:cs typeface="Arial"/>
              <a:sym typeface="Arial"/>
            </a:endParaRPr>
          </a:p>
        </p:txBody>
      </p:sp>
      <p:sp>
        <p:nvSpPr>
          <p:cNvPr id="26" name="Google Shape;26;p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0: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10: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08" name="Google Shape;108;p10: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1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18" name="Google Shape;118;p1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1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28" name="Google Shape;128;p1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1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39" name="Google Shape;139;p1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4: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14: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48" name="Google Shape;148;p1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5: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15: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59" name="Google Shape;159;p1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6: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16: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68" name="Google Shape;168;p16: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77" name="Google Shape;177;p1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8: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18: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85" name="Google Shape;185;p18: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9: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19: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93" name="Google Shape;193;p19: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 name="Google Shape;37;p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8" name="Google Shape;38;p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0: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20: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01" name="Google Shape;201;p20: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2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2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2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16" name="Google Shape;216;p2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2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26" name="Google Shape;226;p2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4: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24: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35" name="Google Shape;235;p2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5: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25: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43" name="Google Shape;243;p2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6: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26: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51" name="Google Shape;251;p26: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7: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27: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61" name="Google Shape;261;p2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8: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28: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69" name="Google Shape;269;p28: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9: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29: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79" name="Google Shape;279;p29: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 name="Google Shape;44;p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p:txBody>
      </p:sp>
      <p:sp>
        <p:nvSpPr>
          <p:cNvPr id="45" name="Google Shape;45;p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0: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30: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87" name="Google Shape;287;p30: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p3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99" name="Google Shape;299;p3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3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07" name="Google Shape;307;p3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3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15" name="Google Shape;315;p3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4: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34: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3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5: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35: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30" name="Google Shape;330;p3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6: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36: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42" name="Google Shape;342;p36: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37: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37: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50" name="Google Shape;350;p3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8: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38: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58" name="Google Shape;358;p38: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9: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p39: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66" name="Google Shape;366;p39: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4: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 name="Google Shape;51;p4: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2" name="Google Shape;52;p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40: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40: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74" name="Google Shape;374;p40: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4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4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84" name="Google Shape;384;p4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4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4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92" name="Google Shape;392;p4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p4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400" name="Google Shape;400;p4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44: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44: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408" name="Google Shape;408;p4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45: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45: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416" name="Google Shape;416;p4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46: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p46: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400">
              <a:latin typeface="Arial"/>
              <a:ea typeface="Arial"/>
              <a:cs typeface="Arial"/>
              <a:sym typeface="Arial"/>
            </a:endParaRPr>
          </a:p>
        </p:txBody>
      </p:sp>
      <p:sp>
        <p:nvSpPr>
          <p:cNvPr id="425" name="Google Shape;425;p46: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47: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47: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432" name="Google Shape;432;p4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48: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p48: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440" name="Google Shape;440;p48: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49: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49: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449" name="Google Shape;449;p49: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5: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 name="Google Shape;62;p5: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63" name="Google Shape;63;p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50: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50: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457" name="Google Shape;457;p50: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5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p5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465" name="Google Shape;465;p5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5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2" name="Google Shape;472;p5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473" name="Google Shape;473;p5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5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 name="Google Shape;480;p5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400">
              <a:latin typeface="Arial"/>
              <a:ea typeface="Arial"/>
              <a:cs typeface="Arial"/>
              <a:sym typeface="Arial"/>
            </a:endParaRPr>
          </a:p>
        </p:txBody>
      </p:sp>
      <p:sp>
        <p:nvSpPr>
          <p:cNvPr id="481" name="Google Shape;481;p5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54: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54: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488" name="Google Shape;488;p5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55: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p55: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495" name="Google Shape;495;p5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56: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 name="Google Shape;501;p56: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502" name="Google Shape;502;p56: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57: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p57: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sz="1200" b="0">
              <a:latin typeface="Arial"/>
              <a:ea typeface="Arial"/>
              <a:cs typeface="Arial"/>
              <a:sym typeface="Arial"/>
            </a:endParaRPr>
          </a:p>
        </p:txBody>
      </p:sp>
      <p:sp>
        <p:nvSpPr>
          <p:cNvPr id="509" name="Google Shape;509;p5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57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6: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 name="Google Shape;71;p6: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72" name="Google Shape;72;p6: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7: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7: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81" name="Google Shape;81;p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8: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8: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0" name="Google Shape;90;p8: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9: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9: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9" name="Google Shape;99;p9: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PE"/>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ema - 1 Imagen A">
  <p:cSld name="Subtema - 1 Imagen A">
    <p:spTree>
      <p:nvGrpSpPr>
        <p:cNvPr id="1"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ema - 1 Imagen B">
  <p:cSld name="Subtema - 1 Imagen B">
    <p:spTree>
      <p:nvGrpSpPr>
        <p:cNvPr id="1" name="Shape 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ubtema - 1 Imagen Centrada">
  <p:cSld name="Subtema - 1 Imagen Centrada">
    <p:spTree>
      <p:nvGrpSpPr>
        <p:cNvPr id="1" name="Shape 1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btema - 2 Imágenes">
  <p:cSld name="Subtema - 2 Imágenes">
    <p:spTree>
      <p:nvGrpSpPr>
        <p:cNvPr id="1" name="Shape 2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ubtema - Imagen Gigante">
  <p:cSld name="Subtema - Imagen Gigante">
    <p:spTree>
      <p:nvGrpSpPr>
        <p:cNvPr id="1" name="Shape 2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ubtema - Video">
  <p:cSld name="Subtema - Video">
    <p:spTree>
      <p:nvGrpSpPr>
        <p:cNvPr id="1" name="Shape 2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58"/>
          <p:cNvGrpSpPr/>
          <p:nvPr/>
        </p:nvGrpSpPr>
        <p:grpSpPr>
          <a:xfrm>
            <a:off x="944054" y="5369051"/>
            <a:ext cx="7804380" cy="215444"/>
            <a:chOff x="944054" y="5369051"/>
            <a:chExt cx="7804380" cy="215444"/>
          </a:xfrm>
        </p:grpSpPr>
        <p:sp>
          <p:nvSpPr>
            <p:cNvPr id="11" name="Google Shape;11;p58"/>
            <p:cNvSpPr txBox="1"/>
            <p:nvPr/>
          </p:nvSpPr>
          <p:spPr>
            <a:xfrm>
              <a:off x="944054" y="5369051"/>
              <a:ext cx="2768707"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800"/>
                <a:buFont typeface="Calibri"/>
                <a:buNone/>
              </a:pPr>
              <a:r>
                <a:rPr lang="es-PE" sz="800" b="0" i="0" u="none" strike="noStrike" cap="none">
                  <a:solidFill>
                    <a:srgbClr val="7F7F7F"/>
                  </a:solidFill>
                  <a:latin typeface="Calibri"/>
                  <a:ea typeface="Calibri"/>
                  <a:cs typeface="Calibri"/>
                  <a:sym typeface="Calibri"/>
                </a:rPr>
                <a:t>PROGRAMACIÓN AVANZADA DE BASE DE DATOS  •  SESIÓN 02</a:t>
              </a:r>
              <a:endParaRPr sz="800" b="0" i="0" u="none" strike="noStrike" cap="none">
                <a:solidFill>
                  <a:srgbClr val="7F7F7F"/>
                </a:solidFill>
                <a:latin typeface="Calibri"/>
                <a:ea typeface="Calibri"/>
                <a:cs typeface="Calibri"/>
                <a:sym typeface="Calibri"/>
              </a:endParaRPr>
            </a:p>
          </p:txBody>
        </p:sp>
        <p:sp>
          <p:nvSpPr>
            <p:cNvPr id="12" name="Google Shape;12;p58"/>
            <p:cNvSpPr/>
            <p:nvPr/>
          </p:nvSpPr>
          <p:spPr>
            <a:xfrm>
              <a:off x="7207627" y="5384440"/>
              <a:ext cx="1540807" cy="18466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PE" sz="600" b="0" i="0" u="none" strike="noStrike" cap="none">
                  <a:solidFill>
                    <a:srgbClr val="7F7F7F"/>
                  </a:solidFill>
                  <a:latin typeface="Calibri"/>
                  <a:ea typeface="Calibri"/>
                  <a:cs typeface="Calibri"/>
                  <a:sym typeface="Calibri"/>
                </a:rPr>
                <a:t>© 2020 ISIL. Todos los derechos reservados</a:t>
              </a:r>
              <a:endParaRPr/>
            </a:p>
          </p:txBody>
        </p:sp>
      </p:grpSp>
      <p:pic>
        <p:nvPicPr>
          <p:cNvPr id="13" name="Google Shape;13;p58"/>
          <p:cNvPicPr preferRelativeResize="0"/>
          <p:nvPr/>
        </p:nvPicPr>
        <p:blipFill rotWithShape="1">
          <a:blip r:embed="rId11">
            <a:alphaModFix amt="20000"/>
          </a:blip>
          <a:srcRect/>
          <a:stretch/>
        </p:blipFill>
        <p:spPr>
          <a:xfrm>
            <a:off x="495300" y="5328911"/>
            <a:ext cx="448573" cy="25075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28" name="Google Shape;28;p1"/>
          <p:cNvSpPr/>
          <p:nvPr/>
        </p:nvSpPr>
        <p:spPr>
          <a:xfrm>
            <a:off x="0" y="0"/>
            <a:ext cx="9144000" cy="5715000"/>
          </a:xfrm>
          <a:prstGeom prst="rect">
            <a:avLst/>
          </a:prstGeom>
          <a:solidFill>
            <a:srgbClr val="1F85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
          <p:cNvSpPr txBox="1"/>
          <p:nvPr/>
        </p:nvSpPr>
        <p:spPr>
          <a:xfrm>
            <a:off x="2088505" y="1653293"/>
            <a:ext cx="87315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u="none" strike="noStrike" cap="none">
                <a:solidFill>
                  <a:schemeClr val="lt1"/>
                </a:solidFill>
                <a:latin typeface="Calibri"/>
                <a:ea typeface="Calibri"/>
                <a:cs typeface="Calibri"/>
                <a:sym typeface="Calibri"/>
              </a:rPr>
              <a:t>SESIÓN</a:t>
            </a:r>
            <a:endParaRPr/>
          </a:p>
        </p:txBody>
      </p:sp>
      <p:sp>
        <p:nvSpPr>
          <p:cNvPr id="30" name="Google Shape;30;p1"/>
          <p:cNvSpPr txBox="1"/>
          <p:nvPr/>
        </p:nvSpPr>
        <p:spPr>
          <a:xfrm>
            <a:off x="2051281" y="1730819"/>
            <a:ext cx="964250" cy="984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5800">
                <a:solidFill>
                  <a:srgbClr val="FFFFFF"/>
                </a:solidFill>
                <a:latin typeface="Calibri"/>
                <a:ea typeface="Calibri"/>
                <a:cs typeface="Calibri"/>
                <a:sym typeface="Calibri"/>
              </a:rPr>
              <a:t>02</a:t>
            </a:r>
            <a:endParaRPr/>
          </a:p>
        </p:txBody>
      </p:sp>
      <p:sp>
        <p:nvSpPr>
          <p:cNvPr id="31" name="Google Shape;31;p1"/>
          <p:cNvSpPr txBox="1"/>
          <p:nvPr/>
        </p:nvSpPr>
        <p:spPr>
          <a:xfrm>
            <a:off x="3159592" y="1674447"/>
            <a:ext cx="4596087" cy="989823"/>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s-PE" sz="3600" b="1">
                <a:solidFill>
                  <a:srgbClr val="FFFFFF"/>
                </a:solidFill>
                <a:latin typeface="Calibri"/>
                <a:ea typeface="Calibri"/>
                <a:cs typeface="Calibri"/>
                <a:sym typeface="Calibri"/>
              </a:rPr>
              <a:t>TIPOS DE CONSULTAS (PARTE 1)</a:t>
            </a:r>
            <a:endParaRPr/>
          </a:p>
        </p:txBody>
      </p:sp>
      <p:sp>
        <p:nvSpPr>
          <p:cNvPr id="32" name="Google Shape;32;p1"/>
          <p:cNvSpPr txBox="1"/>
          <p:nvPr/>
        </p:nvSpPr>
        <p:spPr>
          <a:xfrm>
            <a:off x="3175138" y="3032326"/>
            <a:ext cx="5612812" cy="2143344"/>
          </a:xfrm>
          <a:prstGeom prst="rect">
            <a:avLst/>
          </a:prstGeom>
          <a:noFill/>
          <a:ln>
            <a:noFill/>
          </a:ln>
        </p:spPr>
        <p:txBody>
          <a:bodyPr spcFirstLastPara="1" wrap="square" lIns="91425" tIns="45700" rIns="91425" bIns="45700" anchor="t" anchorCtr="0">
            <a:spAutoFit/>
          </a:bodyPr>
          <a:lstStyle/>
          <a:p>
            <a:pPr marL="177800" marR="0" lvl="0" indent="-177800" algn="just" rtl="0">
              <a:lnSpc>
                <a:spcPct val="120000"/>
              </a:lnSpc>
              <a:spcBef>
                <a:spcPts val="0"/>
              </a:spcBef>
              <a:spcAft>
                <a:spcPts val="0"/>
              </a:spcAft>
              <a:buClr>
                <a:srgbClr val="FFFFFF"/>
              </a:buClr>
              <a:buSzPts val="1120"/>
              <a:buFont typeface="Arial"/>
              <a:buChar char="•"/>
            </a:pPr>
            <a:r>
              <a:rPr lang="es-PE" sz="1400">
                <a:solidFill>
                  <a:srgbClr val="FFFFFF"/>
                </a:solidFill>
                <a:latin typeface="Calibri"/>
                <a:ea typeface="Calibri"/>
                <a:cs typeface="Calibri"/>
                <a:sym typeface="Calibri"/>
              </a:rPr>
              <a:t>Consultas simples</a:t>
            </a:r>
            <a:endParaRPr/>
          </a:p>
          <a:p>
            <a:pPr marL="177800" marR="0" lvl="0" indent="-177800" algn="just" rtl="0">
              <a:lnSpc>
                <a:spcPct val="120000"/>
              </a:lnSpc>
              <a:spcBef>
                <a:spcPts val="0"/>
              </a:spcBef>
              <a:spcAft>
                <a:spcPts val="0"/>
              </a:spcAft>
              <a:buClr>
                <a:srgbClr val="FFFFFF"/>
              </a:buClr>
              <a:buSzPts val="1120"/>
              <a:buFont typeface="Arial"/>
              <a:buChar char="•"/>
            </a:pPr>
            <a:r>
              <a:rPr lang="es-PE" sz="1400">
                <a:solidFill>
                  <a:srgbClr val="FFFFFF"/>
                </a:solidFill>
                <a:latin typeface="Calibri"/>
                <a:ea typeface="Calibri"/>
                <a:cs typeface="Calibri"/>
                <a:sym typeface="Calibri"/>
              </a:rPr>
              <a:t>Consultas de selección de registros mediante filtros</a:t>
            </a:r>
            <a:endParaRPr/>
          </a:p>
          <a:p>
            <a:pPr marL="177800" marR="0" lvl="0" indent="-177800" algn="just" rtl="0">
              <a:lnSpc>
                <a:spcPct val="120000"/>
              </a:lnSpc>
              <a:spcBef>
                <a:spcPts val="0"/>
              </a:spcBef>
              <a:spcAft>
                <a:spcPts val="0"/>
              </a:spcAft>
              <a:buClr>
                <a:srgbClr val="FFFFFF"/>
              </a:buClr>
              <a:buSzPts val="1120"/>
              <a:buFont typeface="Arial"/>
              <a:buChar char="•"/>
            </a:pPr>
            <a:r>
              <a:rPr lang="es-PE" sz="1400">
                <a:solidFill>
                  <a:srgbClr val="FFFFFF"/>
                </a:solidFill>
                <a:latin typeface="Calibri"/>
                <a:ea typeface="Calibri"/>
                <a:cs typeface="Calibri"/>
                <a:sym typeface="Calibri"/>
              </a:rPr>
              <a:t>Consultas agrupadas, funciones de agregación y filtros</a:t>
            </a:r>
            <a:endParaRPr/>
          </a:p>
          <a:p>
            <a:pPr marL="177800" marR="0" lvl="0" indent="-177800" algn="just" rtl="0">
              <a:lnSpc>
                <a:spcPct val="120000"/>
              </a:lnSpc>
              <a:spcBef>
                <a:spcPts val="0"/>
              </a:spcBef>
              <a:spcAft>
                <a:spcPts val="0"/>
              </a:spcAft>
              <a:buClr>
                <a:srgbClr val="FFFFFF"/>
              </a:buClr>
              <a:buSzPts val="1120"/>
              <a:buFont typeface="Arial"/>
              <a:buChar char="•"/>
            </a:pPr>
            <a:r>
              <a:rPr lang="es-PE" sz="1400">
                <a:solidFill>
                  <a:srgbClr val="FFFFFF"/>
                </a:solidFill>
                <a:latin typeface="Calibri"/>
                <a:ea typeface="Calibri"/>
                <a:cs typeface="Calibri"/>
                <a:sym typeface="Calibri"/>
              </a:rPr>
              <a:t>Empleo de funciones SQL Server</a:t>
            </a:r>
            <a:endParaRPr/>
          </a:p>
          <a:p>
            <a:pPr marL="635000" marR="0" lvl="1" indent="-177800" algn="just" rtl="0">
              <a:lnSpc>
                <a:spcPct val="120000"/>
              </a:lnSpc>
              <a:spcBef>
                <a:spcPts val="0"/>
              </a:spcBef>
              <a:spcAft>
                <a:spcPts val="0"/>
              </a:spcAft>
              <a:buClr>
                <a:srgbClr val="FFFFFF"/>
              </a:buClr>
              <a:buSzPts val="1120"/>
              <a:buFont typeface="Arial"/>
              <a:buChar char="•"/>
            </a:pPr>
            <a:r>
              <a:rPr lang="es-PE" sz="1400" b="0" i="0" u="none" strike="noStrike" cap="none">
                <a:solidFill>
                  <a:srgbClr val="FFFFFF"/>
                </a:solidFill>
                <a:latin typeface="Calibri"/>
                <a:ea typeface="Calibri"/>
                <a:cs typeface="Calibri"/>
                <a:sym typeface="Calibri"/>
              </a:rPr>
              <a:t>Funciones cadena</a:t>
            </a:r>
            <a:endParaRPr/>
          </a:p>
          <a:p>
            <a:pPr marL="635000" marR="0" lvl="1" indent="-177800" algn="just" rtl="0">
              <a:lnSpc>
                <a:spcPct val="120000"/>
              </a:lnSpc>
              <a:spcBef>
                <a:spcPts val="0"/>
              </a:spcBef>
              <a:spcAft>
                <a:spcPts val="0"/>
              </a:spcAft>
              <a:buClr>
                <a:srgbClr val="FFFFFF"/>
              </a:buClr>
              <a:buSzPts val="1120"/>
              <a:buFont typeface="Arial"/>
              <a:buChar char="•"/>
            </a:pPr>
            <a:r>
              <a:rPr lang="es-PE" sz="1400" b="0" i="0" u="none" strike="noStrike" cap="none">
                <a:solidFill>
                  <a:srgbClr val="FFFFFF"/>
                </a:solidFill>
                <a:latin typeface="Calibri"/>
                <a:ea typeface="Calibri"/>
                <a:cs typeface="Calibri"/>
                <a:sym typeface="Calibri"/>
              </a:rPr>
              <a:t>Funciones numéricas</a:t>
            </a:r>
            <a:endParaRPr/>
          </a:p>
          <a:p>
            <a:pPr marL="635000" marR="0" lvl="1" indent="-177800" algn="just" rtl="0">
              <a:lnSpc>
                <a:spcPct val="120000"/>
              </a:lnSpc>
              <a:spcBef>
                <a:spcPts val="0"/>
              </a:spcBef>
              <a:spcAft>
                <a:spcPts val="0"/>
              </a:spcAft>
              <a:buClr>
                <a:srgbClr val="FFFFFF"/>
              </a:buClr>
              <a:buSzPts val="1120"/>
              <a:buFont typeface="Arial"/>
              <a:buChar char="•"/>
            </a:pPr>
            <a:r>
              <a:rPr lang="es-PE" sz="1400" b="0" i="0" u="none" strike="noStrike" cap="none">
                <a:solidFill>
                  <a:srgbClr val="FFFFFF"/>
                </a:solidFill>
                <a:latin typeface="Calibri"/>
                <a:ea typeface="Calibri"/>
                <a:cs typeface="Calibri"/>
                <a:sym typeface="Calibri"/>
              </a:rPr>
              <a:t>Funciones fecha</a:t>
            </a:r>
            <a:endParaRPr/>
          </a:p>
          <a:p>
            <a:pPr marL="177800" marR="0" lvl="0" indent="-177800" algn="just" rtl="0">
              <a:lnSpc>
                <a:spcPct val="120000"/>
              </a:lnSpc>
              <a:spcBef>
                <a:spcPts val="0"/>
              </a:spcBef>
              <a:spcAft>
                <a:spcPts val="0"/>
              </a:spcAft>
              <a:buClr>
                <a:srgbClr val="FFFFFF"/>
              </a:buClr>
              <a:buSzPts val="1120"/>
              <a:buFont typeface="Arial"/>
              <a:buChar char="•"/>
            </a:pPr>
            <a:r>
              <a:rPr lang="es-PE" sz="1400">
                <a:solidFill>
                  <a:srgbClr val="FFFFFF"/>
                </a:solidFill>
                <a:latin typeface="Calibri"/>
                <a:ea typeface="Calibri"/>
                <a:cs typeface="Calibri"/>
                <a:sym typeface="Calibri"/>
              </a:rPr>
              <a:t>Trabajo práctico</a:t>
            </a:r>
            <a:endParaRPr/>
          </a:p>
        </p:txBody>
      </p:sp>
      <p:cxnSp>
        <p:nvCxnSpPr>
          <p:cNvPr id="33" name="Google Shape;33;p1"/>
          <p:cNvCxnSpPr/>
          <p:nvPr/>
        </p:nvCxnSpPr>
        <p:spPr>
          <a:xfrm>
            <a:off x="3056456" y="1777107"/>
            <a:ext cx="0" cy="720031"/>
          </a:xfrm>
          <a:prstGeom prst="straightConnector1">
            <a:avLst/>
          </a:prstGeom>
          <a:noFill/>
          <a:ln w="25400" cap="flat" cmpd="sng">
            <a:solidFill>
              <a:srgbClr val="FFFFFF"/>
            </a:solidFill>
            <a:prstDash val="solid"/>
            <a:round/>
            <a:headEnd type="none" w="sm" len="sm"/>
            <a:tailEnd type="none" w="sm" len="sm"/>
          </a:ln>
        </p:spPr>
      </p:cxnSp>
      <p:sp>
        <p:nvSpPr>
          <p:cNvPr id="34" name="Google Shape;34;p1"/>
          <p:cNvSpPr/>
          <p:nvPr/>
        </p:nvSpPr>
        <p:spPr>
          <a:xfrm>
            <a:off x="3289191" y="2650893"/>
            <a:ext cx="3499800" cy="387900"/>
          </a:xfrm>
          <a:prstGeom prst="rect">
            <a:avLst/>
          </a:prstGeom>
          <a:solidFill>
            <a:schemeClr val="lt1"/>
          </a:solid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s-PE" sz="1400" b="1">
                <a:solidFill>
                  <a:srgbClr val="1F85A6"/>
                </a:solidFill>
                <a:latin typeface="Calibri"/>
                <a:ea typeface="Calibri"/>
                <a:cs typeface="Calibri"/>
                <a:sym typeface="Calibri"/>
              </a:rPr>
              <a:t>  Implementación de una base de datos y obtención de datos mediante consultas – UA1</a:t>
            </a:r>
            <a:endParaRPr sz="1400" b="1">
              <a:solidFill>
                <a:srgbClr val="1F85A6"/>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0"/>
          <p:cNvSpPr txBox="1"/>
          <p:nvPr/>
        </p:nvSpPr>
        <p:spPr>
          <a:xfrm>
            <a:off x="877100" y="1519915"/>
            <a:ext cx="3545271" cy="492443"/>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COMO CONOCER LA RELACIÓN ENTRE TABLAS EN LA BASE DE DATOS</a:t>
            </a:r>
            <a:endParaRPr sz="1600">
              <a:solidFill>
                <a:srgbClr val="262626"/>
              </a:solidFill>
              <a:latin typeface="Calibri"/>
              <a:ea typeface="Calibri"/>
              <a:cs typeface="Calibri"/>
              <a:sym typeface="Calibri"/>
            </a:endParaRPr>
          </a:p>
        </p:txBody>
      </p:sp>
      <p:sp>
        <p:nvSpPr>
          <p:cNvPr id="111" name="Google Shape;111;p10"/>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112" name="Google Shape;112;p10"/>
          <p:cNvSpPr txBox="1"/>
          <p:nvPr/>
        </p:nvSpPr>
        <p:spPr>
          <a:xfrm>
            <a:off x="1339696" y="2984359"/>
            <a:ext cx="2602510" cy="132343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Calibri"/>
              <a:buAutoNum type="arabicPeriod"/>
            </a:pPr>
            <a:r>
              <a:rPr lang="es-PE" sz="1600">
                <a:solidFill>
                  <a:schemeClr val="dk1"/>
                </a:solidFill>
                <a:latin typeface="Calibri"/>
                <a:ea typeface="Calibri"/>
                <a:cs typeface="Calibri"/>
                <a:sym typeface="Calibri"/>
              </a:rPr>
              <a:t>En el explorador de objetos ubicar la base de datos creada </a:t>
            </a:r>
            <a:r>
              <a:rPr lang="es-PE" sz="1600" b="1">
                <a:solidFill>
                  <a:srgbClr val="7030A0"/>
                </a:solidFill>
                <a:latin typeface="Calibri"/>
                <a:ea typeface="Calibri"/>
                <a:cs typeface="Calibri"/>
                <a:sym typeface="Calibri"/>
              </a:rPr>
              <a:t>Northwind</a:t>
            </a:r>
            <a:r>
              <a:rPr lang="es-PE" sz="1600">
                <a:solidFill>
                  <a:schemeClr val="dk1"/>
                </a:solidFill>
                <a:latin typeface="Calibri"/>
                <a:ea typeface="Calibri"/>
                <a:cs typeface="Calibri"/>
                <a:sym typeface="Calibri"/>
              </a:rPr>
              <a:t> y desplegar su contenido.</a:t>
            </a:r>
            <a:endParaRPr/>
          </a:p>
        </p:txBody>
      </p:sp>
      <p:pic>
        <p:nvPicPr>
          <p:cNvPr id="113" name="Google Shape;113;p10"/>
          <p:cNvPicPr preferRelativeResize="0"/>
          <p:nvPr/>
        </p:nvPicPr>
        <p:blipFill rotWithShape="1">
          <a:blip r:embed="rId3">
            <a:alphaModFix/>
          </a:blip>
          <a:srcRect/>
          <a:stretch/>
        </p:blipFill>
        <p:spPr>
          <a:xfrm>
            <a:off x="5790230" y="1563902"/>
            <a:ext cx="1869532" cy="3533970"/>
          </a:xfrm>
          <a:prstGeom prst="rect">
            <a:avLst/>
          </a:prstGeom>
          <a:noFill/>
          <a:ln w="9525" cap="flat" cmpd="sng">
            <a:solidFill>
              <a:schemeClr val="dk1"/>
            </a:solidFill>
            <a:prstDash val="solid"/>
            <a:round/>
            <a:headEnd type="none" w="sm" len="sm"/>
            <a:tailEnd type="none" w="sm" len="sm"/>
          </a:ln>
        </p:spPr>
      </p:pic>
      <p:sp>
        <p:nvSpPr>
          <p:cNvPr id="114" name="Google Shape;114;p10"/>
          <p:cNvSpPr txBox="1"/>
          <p:nvPr/>
        </p:nvSpPr>
        <p:spPr>
          <a:xfrm>
            <a:off x="1071717" y="2118836"/>
            <a:ext cx="3624974" cy="738664"/>
          </a:xfrm>
          <a:prstGeom prst="rect">
            <a:avLst/>
          </a:prstGeom>
          <a:noFill/>
          <a:ln>
            <a:noFill/>
          </a:ln>
        </p:spPr>
        <p:txBody>
          <a:bodyPr spcFirstLastPara="1" wrap="square" lIns="0" tIns="0" rIns="0" bIns="0" anchor="t" anchorCtr="0">
            <a:spAutoFit/>
          </a:bodyPr>
          <a:lstStyle/>
          <a:p>
            <a:pPr marL="297475" marR="0" lvl="0" indent="-285750" algn="l" rtl="0">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Otro aspecto importante es conocer la relación existente entre las tablas de la base de datos: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1"/>
          <p:cNvSpPr txBox="1"/>
          <p:nvPr/>
        </p:nvSpPr>
        <p:spPr>
          <a:xfrm>
            <a:off x="782889" y="1645531"/>
            <a:ext cx="3337451" cy="492443"/>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CÓMO CONOCER LA RELACIÓN ENTRE TABLAS EN LA BASE DE DATOS</a:t>
            </a:r>
            <a:endParaRPr sz="1600">
              <a:solidFill>
                <a:srgbClr val="262626"/>
              </a:solidFill>
              <a:latin typeface="Calibri"/>
              <a:ea typeface="Calibri"/>
              <a:cs typeface="Calibri"/>
              <a:sym typeface="Calibri"/>
            </a:endParaRPr>
          </a:p>
        </p:txBody>
      </p:sp>
      <p:sp>
        <p:nvSpPr>
          <p:cNvPr id="121" name="Google Shape;121;p11"/>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122" name="Google Shape;122;p11"/>
          <p:cNvSpPr txBox="1"/>
          <p:nvPr/>
        </p:nvSpPr>
        <p:spPr>
          <a:xfrm>
            <a:off x="1336128" y="2771629"/>
            <a:ext cx="2501580" cy="181588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Calibri"/>
              <a:buAutoNum type="arabicPeriod" startAt="2"/>
            </a:pPr>
            <a:r>
              <a:rPr lang="es-PE" sz="1600">
                <a:solidFill>
                  <a:schemeClr val="dk1"/>
                </a:solidFill>
                <a:latin typeface="Calibri"/>
                <a:ea typeface="Calibri"/>
                <a:cs typeface="Calibri"/>
                <a:sym typeface="Calibri"/>
              </a:rPr>
              <a:t>Seleccionar la opción de </a:t>
            </a:r>
            <a:r>
              <a:rPr lang="es-PE" sz="1600" b="1">
                <a:solidFill>
                  <a:srgbClr val="7030A0"/>
                </a:solidFill>
                <a:latin typeface="Calibri"/>
                <a:ea typeface="Calibri"/>
                <a:cs typeface="Calibri"/>
                <a:sym typeface="Calibri"/>
              </a:rPr>
              <a:t>“Diagramas de Base de Datos”</a:t>
            </a:r>
            <a:r>
              <a:rPr lang="es-PE" sz="1600">
                <a:solidFill>
                  <a:schemeClr val="dk1"/>
                </a:solidFill>
                <a:latin typeface="Calibri"/>
                <a:ea typeface="Calibri"/>
                <a:cs typeface="Calibri"/>
                <a:sym typeface="Calibri"/>
              </a:rPr>
              <a:t> y dar clic derecho. Del menú desplegable seleccionar </a:t>
            </a:r>
            <a:r>
              <a:rPr lang="es-PE" sz="1600" b="1">
                <a:solidFill>
                  <a:srgbClr val="7030A0"/>
                </a:solidFill>
                <a:latin typeface="Calibri"/>
                <a:ea typeface="Calibri"/>
                <a:cs typeface="Calibri"/>
                <a:sym typeface="Calibri"/>
              </a:rPr>
              <a:t>“Nuevo Diagrama de Base de Datos”</a:t>
            </a:r>
            <a:r>
              <a:rPr lang="es-PE" sz="1600">
                <a:solidFill>
                  <a:schemeClr val="dk1"/>
                </a:solidFill>
                <a:latin typeface="Calibri"/>
                <a:ea typeface="Calibri"/>
                <a:cs typeface="Calibri"/>
                <a:sym typeface="Calibri"/>
              </a:rPr>
              <a:t>.</a:t>
            </a:r>
            <a:endParaRPr/>
          </a:p>
        </p:txBody>
      </p:sp>
      <p:pic>
        <p:nvPicPr>
          <p:cNvPr id="123" name="Google Shape;123;p11"/>
          <p:cNvPicPr preferRelativeResize="0"/>
          <p:nvPr/>
        </p:nvPicPr>
        <p:blipFill rotWithShape="1">
          <a:blip r:embed="rId3">
            <a:alphaModFix/>
          </a:blip>
          <a:srcRect/>
          <a:stretch/>
        </p:blipFill>
        <p:spPr>
          <a:xfrm>
            <a:off x="5159434" y="1883635"/>
            <a:ext cx="3598941" cy="2851704"/>
          </a:xfrm>
          <a:prstGeom prst="rect">
            <a:avLst/>
          </a:prstGeom>
          <a:noFill/>
          <a:ln w="9525" cap="flat" cmpd="sng">
            <a:solidFill>
              <a:schemeClr val="dk1"/>
            </a:solidFill>
            <a:prstDash val="solid"/>
            <a:round/>
            <a:headEnd type="none" w="sm" len="sm"/>
            <a:tailEnd type="none" w="sm" len="sm"/>
          </a:ln>
        </p:spPr>
      </p:pic>
      <p:sp>
        <p:nvSpPr>
          <p:cNvPr id="124" name="Google Shape;124;p11"/>
          <p:cNvSpPr txBox="1"/>
          <p:nvPr/>
        </p:nvSpPr>
        <p:spPr>
          <a:xfrm>
            <a:off x="782889" y="2237804"/>
            <a:ext cx="4473526" cy="492443"/>
          </a:xfrm>
          <a:prstGeom prst="rect">
            <a:avLst/>
          </a:prstGeom>
          <a:noFill/>
          <a:ln>
            <a:noFill/>
          </a:ln>
        </p:spPr>
        <p:txBody>
          <a:bodyPr spcFirstLastPara="1" wrap="square" lIns="0" tIns="0" rIns="0" bIns="0" anchor="t" anchorCtr="0">
            <a:spAutoFit/>
          </a:bodyPr>
          <a:lstStyle/>
          <a:p>
            <a:pPr marL="297475" marR="0" lvl="0" indent="-285750" algn="l" rtl="0">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Otro aspecto importante es conocer la relación existente entre las tablas de la base de datos: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2"/>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131" name="Google Shape;131;p12"/>
          <p:cNvSpPr txBox="1"/>
          <p:nvPr/>
        </p:nvSpPr>
        <p:spPr>
          <a:xfrm>
            <a:off x="768222" y="1903007"/>
            <a:ext cx="3145095" cy="58477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Calibri"/>
              <a:buAutoNum type="arabicPeriod" startAt="3"/>
            </a:pPr>
            <a:r>
              <a:rPr lang="es-PE" sz="1600">
                <a:solidFill>
                  <a:schemeClr val="dk1"/>
                </a:solidFill>
                <a:latin typeface="Calibri"/>
                <a:ea typeface="Calibri"/>
                <a:cs typeface="Calibri"/>
                <a:sym typeface="Calibri"/>
              </a:rPr>
              <a:t>En caso de obtener el siguiente mensaje dar clic en “Sí”.</a:t>
            </a:r>
            <a:endParaRPr/>
          </a:p>
        </p:txBody>
      </p:sp>
      <p:sp>
        <p:nvSpPr>
          <p:cNvPr id="132" name="Google Shape;132;p12"/>
          <p:cNvSpPr txBox="1"/>
          <p:nvPr/>
        </p:nvSpPr>
        <p:spPr>
          <a:xfrm>
            <a:off x="768223" y="3616693"/>
            <a:ext cx="3791891" cy="83099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Calibri"/>
              <a:buAutoNum type="arabicPeriod" startAt="4"/>
            </a:pPr>
            <a:r>
              <a:rPr lang="es-PE" sz="1600">
                <a:solidFill>
                  <a:schemeClr val="dk1"/>
                </a:solidFill>
                <a:latin typeface="Calibri"/>
                <a:ea typeface="Calibri"/>
                <a:cs typeface="Calibri"/>
                <a:sym typeface="Calibri"/>
              </a:rPr>
              <a:t>A continuación, se mostrará una lista de tablas. Se debe seleccionar todas y dar clic en </a:t>
            </a:r>
            <a:r>
              <a:rPr lang="es-PE" sz="1600" b="1">
                <a:solidFill>
                  <a:srgbClr val="7030A0"/>
                </a:solidFill>
                <a:latin typeface="Calibri"/>
                <a:ea typeface="Calibri"/>
                <a:cs typeface="Calibri"/>
                <a:sym typeface="Calibri"/>
              </a:rPr>
              <a:t>“Agregar”.</a:t>
            </a:r>
            <a:endParaRPr/>
          </a:p>
        </p:txBody>
      </p:sp>
      <p:pic>
        <p:nvPicPr>
          <p:cNvPr id="133" name="Google Shape;133;p12"/>
          <p:cNvPicPr preferRelativeResize="0"/>
          <p:nvPr/>
        </p:nvPicPr>
        <p:blipFill rotWithShape="1">
          <a:blip r:embed="rId3">
            <a:alphaModFix/>
          </a:blip>
          <a:srcRect/>
          <a:stretch/>
        </p:blipFill>
        <p:spPr>
          <a:xfrm>
            <a:off x="4495343" y="1453886"/>
            <a:ext cx="4228897" cy="1026629"/>
          </a:xfrm>
          <a:prstGeom prst="rect">
            <a:avLst/>
          </a:prstGeom>
          <a:noFill/>
          <a:ln>
            <a:noFill/>
          </a:ln>
        </p:spPr>
      </p:pic>
      <p:pic>
        <p:nvPicPr>
          <p:cNvPr id="134" name="Google Shape;134;p12"/>
          <p:cNvPicPr preferRelativeResize="0"/>
          <p:nvPr/>
        </p:nvPicPr>
        <p:blipFill rotWithShape="1">
          <a:blip r:embed="rId4">
            <a:alphaModFix/>
          </a:blip>
          <a:srcRect/>
          <a:stretch/>
        </p:blipFill>
        <p:spPr>
          <a:xfrm>
            <a:off x="4875593" y="2679608"/>
            <a:ext cx="3337823" cy="2612834"/>
          </a:xfrm>
          <a:prstGeom prst="rect">
            <a:avLst/>
          </a:prstGeom>
          <a:noFill/>
          <a:ln w="9525" cap="flat" cmpd="sng">
            <a:solidFill>
              <a:schemeClr val="dk1"/>
            </a:solidFill>
            <a:prstDash val="solid"/>
            <a:round/>
            <a:headEnd type="none" w="sm" len="sm"/>
            <a:tailEnd type="none" w="sm" len="sm"/>
          </a:ln>
        </p:spPr>
      </p:pic>
      <p:sp>
        <p:nvSpPr>
          <p:cNvPr id="135" name="Google Shape;135;p12"/>
          <p:cNvSpPr txBox="1"/>
          <p:nvPr/>
        </p:nvSpPr>
        <p:spPr>
          <a:xfrm>
            <a:off x="791996" y="1257559"/>
            <a:ext cx="3121321" cy="492443"/>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CÓMO CONOCER LA RELACIÓN ENTRE TABLAS EN LA BASE DE DATOS</a:t>
            </a:r>
            <a:endParaRPr sz="1600">
              <a:solidFill>
                <a:srgbClr val="262626"/>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3"/>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142" name="Google Shape;142;p13"/>
          <p:cNvSpPr txBox="1"/>
          <p:nvPr/>
        </p:nvSpPr>
        <p:spPr>
          <a:xfrm>
            <a:off x="514942" y="1686085"/>
            <a:ext cx="1952940" cy="156966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Calibri"/>
              <a:buAutoNum type="arabicPeriod" startAt="5"/>
            </a:pPr>
            <a:r>
              <a:rPr lang="es-PE" sz="1600">
                <a:solidFill>
                  <a:schemeClr val="dk1"/>
                </a:solidFill>
                <a:latin typeface="Calibri"/>
                <a:ea typeface="Calibri"/>
                <a:cs typeface="Calibri"/>
                <a:sym typeface="Calibri"/>
              </a:rPr>
              <a:t>Esperar unos segundos mientras se genera el diagrama de base de datos.</a:t>
            </a:r>
            <a:endParaRPr/>
          </a:p>
        </p:txBody>
      </p:sp>
      <p:pic>
        <p:nvPicPr>
          <p:cNvPr id="143" name="Google Shape;143;p13"/>
          <p:cNvPicPr preferRelativeResize="0"/>
          <p:nvPr/>
        </p:nvPicPr>
        <p:blipFill rotWithShape="1">
          <a:blip r:embed="rId3">
            <a:alphaModFix/>
          </a:blip>
          <a:srcRect/>
          <a:stretch/>
        </p:blipFill>
        <p:spPr>
          <a:xfrm>
            <a:off x="2467882" y="1809058"/>
            <a:ext cx="6268243" cy="3253780"/>
          </a:xfrm>
          <a:prstGeom prst="rect">
            <a:avLst/>
          </a:prstGeom>
          <a:noFill/>
          <a:ln w="9525" cap="flat" cmpd="sng">
            <a:solidFill>
              <a:schemeClr val="dk1"/>
            </a:solidFill>
            <a:prstDash val="solid"/>
            <a:round/>
            <a:headEnd type="none" w="sm" len="sm"/>
            <a:tailEnd type="none" w="sm" len="sm"/>
          </a:ln>
        </p:spPr>
      </p:pic>
      <p:sp>
        <p:nvSpPr>
          <p:cNvPr id="144" name="Google Shape;144;p13"/>
          <p:cNvSpPr txBox="1"/>
          <p:nvPr/>
        </p:nvSpPr>
        <p:spPr>
          <a:xfrm>
            <a:off x="598812" y="1332098"/>
            <a:ext cx="6067996"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CÓMO CONOCER LA RELACIÓN ENTRE TABLAS EN LA BASE DE DATOS</a:t>
            </a:r>
            <a:endParaRPr sz="1600">
              <a:solidFill>
                <a:srgbClr val="262626"/>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4"/>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151" name="Google Shape;151;p14"/>
          <p:cNvSpPr txBox="1"/>
          <p:nvPr/>
        </p:nvSpPr>
        <p:spPr>
          <a:xfrm>
            <a:off x="482693" y="1270449"/>
            <a:ext cx="7381200" cy="58500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Calibri"/>
              <a:buAutoNum type="arabicPeriod" startAt="6"/>
            </a:pPr>
            <a:r>
              <a:rPr lang="es-PE" sz="1600">
                <a:solidFill>
                  <a:schemeClr val="dk1"/>
                </a:solidFill>
                <a:latin typeface="Calibri"/>
                <a:ea typeface="Calibri"/>
                <a:cs typeface="Calibri"/>
                <a:sym typeface="Calibri"/>
              </a:rPr>
              <a:t>Finalmente, dar grabar, da un nombre al diagrama y asegurar que se visualiza en el explorador de objetos.</a:t>
            </a:r>
            <a:endParaRPr sz="1600" b="1">
              <a:solidFill>
                <a:srgbClr val="7030A0"/>
              </a:solidFill>
              <a:latin typeface="Calibri"/>
              <a:ea typeface="Calibri"/>
              <a:cs typeface="Calibri"/>
              <a:sym typeface="Calibri"/>
            </a:endParaRPr>
          </a:p>
        </p:txBody>
      </p:sp>
      <p:pic>
        <p:nvPicPr>
          <p:cNvPr id="152" name="Google Shape;152;p14"/>
          <p:cNvPicPr preferRelativeResize="0"/>
          <p:nvPr/>
        </p:nvPicPr>
        <p:blipFill rotWithShape="1">
          <a:blip r:embed="rId3">
            <a:alphaModFix/>
          </a:blip>
          <a:srcRect/>
          <a:stretch/>
        </p:blipFill>
        <p:spPr>
          <a:xfrm>
            <a:off x="586158" y="1996962"/>
            <a:ext cx="5776171" cy="2564787"/>
          </a:xfrm>
          <a:prstGeom prst="rect">
            <a:avLst/>
          </a:prstGeom>
          <a:noFill/>
          <a:ln w="9525" cap="flat" cmpd="sng">
            <a:solidFill>
              <a:schemeClr val="dk1"/>
            </a:solidFill>
            <a:prstDash val="solid"/>
            <a:round/>
            <a:headEnd type="none" w="sm" len="sm"/>
            <a:tailEnd type="none" w="sm" len="sm"/>
          </a:ln>
        </p:spPr>
      </p:pic>
      <p:pic>
        <p:nvPicPr>
          <p:cNvPr id="153" name="Google Shape;153;p14"/>
          <p:cNvPicPr preferRelativeResize="0"/>
          <p:nvPr/>
        </p:nvPicPr>
        <p:blipFill rotWithShape="1">
          <a:blip r:embed="rId4">
            <a:alphaModFix/>
          </a:blip>
          <a:srcRect/>
          <a:stretch/>
        </p:blipFill>
        <p:spPr>
          <a:xfrm>
            <a:off x="6952086" y="2271011"/>
            <a:ext cx="1680573" cy="2016688"/>
          </a:xfrm>
          <a:prstGeom prst="rect">
            <a:avLst/>
          </a:prstGeom>
          <a:noFill/>
          <a:ln w="9525" cap="flat" cmpd="sng">
            <a:solidFill>
              <a:schemeClr val="dk1"/>
            </a:solidFill>
            <a:prstDash val="solid"/>
            <a:round/>
            <a:headEnd type="none" w="sm" len="sm"/>
            <a:tailEnd type="none" w="sm" len="sm"/>
          </a:ln>
        </p:spPr>
      </p:pic>
      <p:sp>
        <p:nvSpPr>
          <p:cNvPr id="154" name="Google Shape;154;p14"/>
          <p:cNvSpPr txBox="1"/>
          <p:nvPr/>
        </p:nvSpPr>
        <p:spPr>
          <a:xfrm>
            <a:off x="586159" y="1005600"/>
            <a:ext cx="6440744"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CÓMO CONOCER LA RELACIÓN ENTRE TABLAS EN LA BASE DE DATOS</a:t>
            </a:r>
            <a:endParaRPr sz="1600">
              <a:solidFill>
                <a:srgbClr val="262626"/>
              </a:solidFill>
              <a:latin typeface="Calibri"/>
              <a:ea typeface="Calibri"/>
              <a:cs typeface="Calibri"/>
              <a:sym typeface="Calibri"/>
            </a:endParaRPr>
          </a:p>
        </p:txBody>
      </p:sp>
      <p:sp>
        <p:nvSpPr>
          <p:cNvPr id="155" name="Google Shape;155;p14"/>
          <p:cNvSpPr/>
          <p:nvPr/>
        </p:nvSpPr>
        <p:spPr>
          <a:xfrm>
            <a:off x="6459206" y="3151936"/>
            <a:ext cx="387690" cy="254837"/>
          </a:xfrm>
          <a:prstGeom prst="rightArrow">
            <a:avLst>
              <a:gd name="adj1" fmla="val 50000"/>
              <a:gd name="adj2" fmla="val 50000"/>
            </a:avLst>
          </a:prstGeom>
          <a:gradFill>
            <a:gsLst>
              <a:gs pos="0">
                <a:srgbClr val="7F5AAB"/>
              </a:gs>
              <a:gs pos="100000">
                <a:srgbClr val="C7AEED"/>
              </a:gs>
            </a:gsLst>
            <a:lin ang="16200000" scaled="0"/>
          </a:gradFill>
          <a:ln w="9525" cap="flat" cmpd="sng">
            <a:solidFill>
              <a:srgbClr val="7C5F9F"/>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5"/>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162" name="Google Shape;162;p15"/>
          <p:cNvSpPr txBox="1"/>
          <p:nvPr/>
        </p:nvSpPr>
        <p:spPr>
          <a:xfrm>
            <a:off x="602782" y="1381980"/>
            <a:ext cx="1766346" cy="492443"/>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DESARROLLO DE CONSULTAS SIMPLES</a:t>
            </a:r>
            <a:endParaRPr sz="1600">
              <a:solidFill>
                <a:srgbClr val="262626"/>
              </a:solidFill>
              <a:latin typeface="Calibri"/>
              <a:ea typeface="Calibri"/>
              <a:cs typeface="Calibri"/>
              <a:sym typeface="Calibri"/>
            </a:endParaRPr>
          </a:p>
        </p:txBody>
      </p:sp>
      <p:pic>
        <p:nvPicPr>
          <p:cNvPr id="163" name="Google Shape;163;p15"/>
          <p:cNvPicPr preferRelativeResize="0"/>
          <p:nvPr/>
        </p:nvPicPr>
        <p:blipFill rotWithShape="1">
          <a:blip r:embed="rId3">
            <a:alphaModFix/>
          </a:blip>
          <a:srcRect/>
          <a:stretch/>
        </p:blipFill>
        <p:spPr>
          <a:xfrm>
            <a:off x="2792167" y="1296943"/>
            <a:ext cx="5883521" cy="3664966"/>
          </a:xfrm>
          <a:prstGeom prst="rect">
            <a:avLst/>
          </a:prstGeom>
          <a:noFill/>
          <a:ln w="9525" cap="flat" cmpd="sng">
            <a:solidFill>
              <a:schemeClr val="dk1"/>
            </a:solidFill>
            <a:prstDash val="solid"/>
            <a:round/>
            <a:headEnd type="none" w="sm" len="sm"/>
            <a:tailEnd type="none" w="sm" len="sm"/>
          </a:ln>
        </p:spPr>
      </p:pic>
      <p:sp>
        <p:nvSpPr>
          <p:cNvPr id="164" name="Google Shape;164;p15"/>
          <p:cNvSpPr txBox="1"/>
          <p:nvPr/>
        </p:nvSpPr>
        <p:spPr>
          <a:xfrm>
            <a:off x="663742" y="2210961"/>
            <a:ext cx="2004644" cy="2308324"/>
          </a:xfrm>
          <a:prstGeom prst="rect">
            <a:avLst/>
          </a:prstGeom>
          <a:noFill/>
          <a:ln>
            <a:noFill/>
          </a:ln>
        </p:spPr>
        <p:txBody>
          <a:bodyPr spcFirstLastPara="1" wrap="square" lIns="0" tIns="0" rIns="0" bIns="0" anchor="t" anchorCtr="0">
            <a:spAutoFit/>
          </a:bodyPr>
          <a:lstStyle/>
          <a:p>
            <a:pPr marL="183175" marR="0" lvl="0" indent="-133350" algn="l" rtl="0">
              <a:spcBef>
                <a:spcPts val="0"/>
              </a:spcBef>
              <a:spcAft>
                <a:spcPts val="0"/>
              </a:spcAft>
              <a:buClr>
                <a:schemeClr val="dk1"/>
              </a:buClr>
              <a:buSzPts val="600"/>
              <a:buFont typeface="Arial"/>
              <a:buNone/>
            </a:pPr>
            <a:endParaRPr sz="600" b="1" dirty="0">
              <a:solidFill>
                <a:srgbClr val="262626"/>
              </a:solidFill>
              <a:latin typeface="Calibri"/>
              <a:ea typeface="Calibri"/>
              <a:cs typeface="Calibri"/>
              <a:sym typeface="Calibri"/>
            </a:endParaRPr>
          </a:p>
          <a:p>
            <a:pPr marL="297475" marR="0" lvl="0" indent="-285750" algn="l" rtl="0">
              <a:spcBef>
                <a:spcPts val="0"/>
              </a:spcBef>
              <a:spcAft>
                <a:spcPts val="0"/>
              </a:spcAft>
              <a:buClr>
                <a:srgbClr val="262626"/>
              </a:buClr>
              <a:buSzPts val="1600"/>
              <a:buFont typeface="Arial"/>
              <a:buChar char="•"/>
            </a:pPr>
            <a:r>
              <a:rPr lang="es-PE" sz="1600" dirty="0">
                <a:solidFill>
                  <a:srgbClr val="262626"/>
                </a:solidFill>
                <a:latin typeface="Calibri"/>
                <a:ea typeface="Calibri"/>
                <a:cs typeface="Calibri"/>
                <a:sym typeface="Calibri"/>
              </a:rPr>
              <a:t>A continuación, iniciar el desarrollo de consultas en SQL con la expresión DML </a:t>
            </a:r>
            <a:r>
              <a:rPr lang="es-PE" sz="1600" b="1" dirty="0">
                <a:solidFill>
                  <a:srgbClr val="7030A0"/>
                </a:solidFill>
                <a:latin typeface="Calibri"/>
                <a:ea typeface="Calibri"/>
                <a:cs typeface="Calibri"/>
                <a:sym typeface="Calibri"/>
              </a:rPr>
              <a:t>SELECT</a:t>
            </a:r>
            <a:r>
              <a:rPr lang="es-PE" sz="1600" dirty="0">
                <a:solidFill>
                  <a:srgbClr val="262626"/>
                </a:solidFill>
                <a:latin typeface="Calibri"/>
                <a:ea typeface="Calibri"/>
                <a:cs typeface="Calibri"/>
                <a:sym typeface="Calibri"/>
              </a:rPr>
              <a:t>, sobre la base de datos </a:t>
            </a:r>
            <a:r>
              <a:rPr lang="es-PE" sz="1600" b="1" dirty="0" err="1">
                <a:solidFill>
                  <a:srgbClr val="7030A0"/>
                </a:solidFill>
                <a:latin typeface="Calibri"/>
                <a:ea typeface="Calibri"/>
                <a:cs typeface="Calibri"/>
                <a:sym typeface="Calibri"/>
              </a:rPr>
              <a:t>Northwind</a:t>
            </a:r>
            <a:r>
              <a:rPr lang="es-PE" sz="1600" dirty="0">
                <a:solidFill>
                  <a:schemeClr val="dk1"/>
                </a:solidFill>
                <a:latin typeface="Calibri"/>
                <a:ea typeface="Calibri"/>
                <a:cs typeface="Calibri"/>
                <a:sym typeface="Calibri"/>
              </a:rPr>
              <a:t>,</a:t>
            </a:r>
            <a:r>
              <a:rPr lang="es-PE" sz="1600" dirty="0">
                <a:solidFill>
                  <a:srgbClr val="262626"/>
                </a:solidFill>
                <a:latin typeface="Calibri"/>
                <a:ea typeface="Calibri"/>
                <a:cs typeface="Calibri"/>
                <a:sym typeface="Calibri"/>
              </a:rPr>
              <a:t> la cual tiene el siguiente modelo:</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6"/>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171" name="Google Shape;171;p16"/>
          <p:cNvSpPr txBox="1"/>
          <p:nvPr/>
        </p:nvSpPr>
        <p:spPr>
          <a:xfrm>
            <a:off x="993480" y="960993"/>
            <a:ext cx="6379910" cy="584775"/>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DESARROLLO DE CONSULTAS SIMPLES</a:t>
            </a:r>
            <a:endParaRPr/>
          </a:p>
          <a:p>
            <a:pPr marL="11725" marR="0" lvl="0" indent="0" algn="l" rtl="0">
              <a:spcBef>
                <a:spcPts val="0"/>
              </a:spcBef>
              <a:spcAft>
                <a:spcPts val="0"/>
              </a:spcAft>
              <a:buNone/>
            </a:pPr>
            <a:endParaRPr sz="600" b="1">
              <a:solidFill>
                <a:srgbClr val="262626"/>
              </a:solidFill>
              <a:latin typeface="Calibri"/>
              <a:ea typeface="Calibri"/>
              <a:cs typeface="Calibri"/>
              <a:sym typeface="Calibri"/>
            </a:endParaRPr>
          </a:p>
          <a:p>
            <a:pPr marL="297475" marR="0" lvl="0" indent="-285750" algn="l" rtl="0">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Iniciar un nuevo editor (SQL Query) y realizar las siguientes consultas SQL:</a:t>
            </a:r>
            <a:endParaRPr/>
          </a:p>
        </p:txBody>
      </p:sp>
      <p:pic>
        <p:nvPicPr>
          <p:cNvPr id="172" name="Google Shape;172;p16"/>
          <p:cNvPicPr preferRelativeResize="0"/>
          <p:nvPr/>
        </p:nvPicPr>
        <p:blipFill rotWithShape="1">
          <a:blip r:embed="rId3">
            <a:alphaModFix/>
          </a:blip>
          <a:srcRect l="1571" t="1891" r="2915"/>
          <a:stretch/>
        </p:blipFill>
        <p:spPr>
          <a:xfrm>
            <a:off x="1076241" y="1755970"/>
            <a:ext cx="6894414" cy="2559935"/>
          </a:xfrm>
          <a:prstGeom prst="rect">
            <a:avLst/>
          </a:prstGeom>
          <a:noFill/>
          <a:ln w="9525" cap="flat" cmpd="sng">
            <a:solidFill>
              <a:schemeClr val="dk1"/>
            </a:solidFill>
            <a:prstDash val="solid"/>
            <a:round/>
            <a:headEnd type="none" w="sm" len="sm"/>
            <a:tailEnd type="none" w="sm" len="sm"/>
          </a:ln>
        </p:spPr>
      </p:pic>
      <p:sp>
        <p:nvSpPr>
          <p:cNvPr id="173" name="Google Shape;173;p16"/>
          <p:cNvSpPr txBox="1"/>
          <p:nvPr/>
        </p:nvSpPr>
        <p:spPr>
          <a:xfrm>
            <a:off x="1076241" y="4605344"/>
            <a:ext cx="6894414" cy="523220"/>
          </a:xfrm>
          <a:prstGeom prst="rect">
            <a:avLst/>
          </a:prstGeom>
          <a:solidFill>
            <a:srgbClr val="DAE5F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400" b="1">
                <a:solidFill>
                  <a:srgbClr val="366092"/>
                </a:solidFill>
                <a:latin typeface="Calibri"/>
                <a:ea typeface="Calibri"/>
                <a:cs typeface="Calibri"/>
                <a:sym typeface="Calibri"/>
              </a:rPr>
              <a:t>Nota importante: </a:t>
            </a:r>
            <a:r>
              <a:rPr lang="es-PE" sz="1400">
                <a:solidFill>
                  <a:schemeClr val="dk1"/>
                </a:solidFill>
                <a:latin typeface="Calibri"/>
                <a:ea typeface="Calibri"/>
                <a:cs typeface="Calibri"/>
                <a:sym typeface="Calibri"/>
              </a:rPr>
              <a:t>ejecutar previamente “</a:t>
            </a:r>
            <a:r>
              <a:rPr lang="es-PE" sz="1400" b="1">
                <a:solidFill>
                  <a:schemeClr val="dk1"/>
                </a:solidFill>
                <a:latin typeface="Calibri"/>
                <a:ea typeface="Calibri"/>
                <a:cs typeface="Calibri"/>
                <a:sym typeface="Calibri"/>
              </a:rPr>
              <a:t>USE </a:t>
            </a:r>
            <a:r>
              <a:rPr lang="es-PE" sz="1400" b="1">
                <a:solidFill>
                  <a:srgbClr val="7030A0"/>
                </a:solidFill>
                <a:latin typeface="Calibri"/>
                <a:ea typeface="Calibri"/>
                <a:cs typeface="Calibri"/>
                <a:sym typeface="Calibri"/>
              </a:rPr>
              <a:t>Northwind</a:t>
            </a:r>
            <a:r>
              <a:rPr lang="es-PE" sz="1400" b="1">
                <a:solidFill>
                  <a:schemeClr val="dk1"/>
                </a:solidFill>
                <a:latin typeface="Calibri"/>
                <a:ea typeface="Calibri"/>
                <a:cs typeface="Calibri"/>
                <a:sym typeface="Calibri"/>
              </a:rPr>
              <a:t>”</a:t>
            </a:r>
            <a:r>
              <a:rPr lang="es-PE" sz="1400" b="1">
                <a:solidFill>
                  <a:srgbClr val="7030A0"/>
                </a:solidFill>
                <a:latin typeface="Calibri"/>
                <a:ea typeface="Calibri"/>
                <a:cs typeface="Calibri"/>
                <a:sym typeface="Calibri"/>
              </a:rPr>
              <a:t> </a:t>
            </a:r>
            <a:r>
              <a:rPr lang="es-PE" sz="1400">
                <a:solidFill>
                  <a:schemeClr val="dk1"/>
                </a:solidFill>
                <a:latin typeface="Calibri"/>
                <a:ea typeface="Calibri"/>
                <a:cs typeface="Calibri"/>
                <a:sym typeface="Calibri"/>
              </a:rPr>
              <a:t>para indicar a </a:t>
            </a:r>
            <a:r>
              <a:rPr lang="es-PE" sz="1400" b="1">
                <a:solidFill>
                  <a:srgbClr val="7030A0"/>
                </a:solidFill>
                <a:latin typeface="Calibri"/>
                <a:ea typeface="Calibri"/>
                <a:cs typeface="Calibri"/>
                <a:sym typeface="Calibri"/>
              </a:rPr>
              <a:t>SQL Management </a:t>
            </a:r>
            <a:r>
              <a:rPr lang="es-PE" sz="1400">
                <a:solidFill>
                  <a:schemeClr val="dk1"/>
                </a:solidFill>
                <a:latin typeface="Calibri"/>
                <a:ea typeface="Calibri"/>
                <a:cs typeface="Calibri"/>
                <a:sym typeface="Calibri"/>
              </a:rPr>
              <a:t>que las sentencias se ejecutarán en esta base de datos.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7"/>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180" name="Google Shape;180;p17"/>
          <p:cNvSpPr txBox="1"/>
          <p:nvPr/>
        </p:nvSpPr>
        <p:spPr>
          <a:xfrm>
            <a:off x="2046509" y="1503316"/>
            <a:ext cx="3744775"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DESARROLLO DE CONSULTAS SIMPLES</a:t>
            </a:r>
            <a:endParaRPr sz="1600">
              <a:solidFill>
                <a:srgbClr val="262626"/>
              </a:solidFill>
              <a:latin typeface="Calibri"/>
              <a:ea typeface="Calibri"/>
              <a:cs typeface="Calibri"/>
              <a:sym typeface="Calibri"/>
            </a:endParaRPr>
          </a:p>
        </p:txBody>
      </p:sp>
      <p:pic>
        <p:nvPicPr>
          <p:cNvPr id="181" name="Google Shape;181;p17"/>
          <p:cNvPicPr preferRelativeResize="0"/>
          <p:nvPr/>
        </p:nvPicPr>
        <p:blipFill rotWithShape="1">
          <a:blip r:embed="rId3">
            <a:alphaModFix/>
          </a:blip>
          <a:srcRect l="1381" r="1978" b="27101"/>
          <a:stretch/>
        </p:blipFill>
        <p:spPr>
          <a:xfrm>
            <a:off x="2046509" y="1930387"/>
            <a:ext cx="5243639" cy="2973186"/>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8"/>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188" name="Google Shape;188;p18"/>
          <p:cNvSpPr txBox="1"/>
          <p:nvPr/>
        </p:nvSpPr>
        <p:spPr>
          <a:xfrm>
            <a:off x="1912042" y="1212372"/>
            <a:ext cx="3711524"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DESARROLLO DE CONSULTAS SIMPLES</a:t>
            </a:r>
            <a:endParaRPr sz="1600">
              <a:solidFill>
                <a:srgbClr val="262626"/>
              </a:solidFill>
              <a:latin typeface="Calibri"/>
              <a:ea typeface="Calibri"/>
              <a:cs typeface="Calibri"/>
              <a:sym typeface="Calibri"/>
            </a:endParaRPr>
          </a:p>
        </p:txBody>
      </p:sp>
      <p:pic>
        <p:nvPicPr>
          <p:cNvPr id="189" name="Google Shape;189;p18"/>
          <p:cNvPicPr preferRelativeResize="0"/>
          <p:nvPr/>
        </p:nvPicPr>
        <p:blipFill rotWithShape="1">
          <a:blip r:embed="rId3">
            <a:alphaModFix/>
          </a:blip>
          <a:srcRect r="1036" b="14979"/>
          <a:stretch/>
        </p:blipFill>
        <p:spPr>
          <a:xfrm>
            <a:off x="1912042" y="1642427"/>
            <a:ext cx="5678774" cy="3290477"/>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196" name="Google Shape;196;p19"/>
          <p:cNvSpPr txBox="1"/>
          <p:nvPr/>
        </p:nvSpPr>
        <p:spPr>
          <a:xfrm>
            <a:off x="2089659" y="1105955"/>
            <a:ext cx="3487081"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DESARROLLO DE CONSULTAS SIMPLES</a:t>
            </a:r>
            <a:endParaRPr sz="1600">
              <a:solidFill>
                <a:srgbClr val="262626"/>
              </a:solidFill>
              <a:latin typeface="Calibri"/>
              <a:ea typeface="Calibri"/>
              <a:cs typeface="Calibri"/>
              <a:sym typeface="Calibri"/>
            </a:endParaRPr>
          </a:p>
        </p:txBody>
      </p:sp>
      <p:pic>
        <p:nvPicPr>
          <p:cNvPr id="197" name="Google Shape;197;p19"/>
          <p:cNvPicPr preferRelativeResize="0"/>
          <p:nvPr/>
        </p:nvPicPr>
        <p:blipFill rotWithShape="1">
          <a:blip r:embed="rId3">
            <a:alphaModFix/>
          </a:blip>
          <a:srcRect/>
          <a:stretch/>
        </p:blipFill>
        <p:spPr>
          <a:xfrm>
            <a:off x="2089659" y="1460900"/>
            <a:ext cx="5121084" cy="373717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2"/>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INTRODUCCIÓN</a:t>
            </a:r>
            <a:endParaRPr/>
          </a:p>
        </p:txBody>
      </p:sp>
      <p:sp>
        <p:nvSpPr>
          <p:cNvPr id="41" name="Google Shape;41;p2"/>
          <p:cNvSpPr txBox="1"/>
          <p:nvPr/>
        </p:nvSpPr>
        <p:spPr>
          <a:xfrm>
            <a:off x="653843" y="1133951"/>
            <a:ext cx="7836300" cy="2462700"/>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a:solidFill>
                  <a:srgbClr val="262626"/>
                </a:solidFill>
                <a:latin typeface="Calibri"/>
                <a:ea typeface="Calibri"/>
                <a:cs typeface="Calibri"/>
                <a:sym typeface="Calibri"/>
              </a:rPr>
              <a:t>Durante esta sesión:</a:t>
            </a:r>
            <a:endParaRPr/>
          </a:p>
          <a:p>
            <a:pPr marL="11725" marR="0" lvl="0" indent="0" algn="l" rtl="0">
              <a:spcBef>
                <a:spcPts val="0"/>
              </a:spcBef>
              <a:spcAft>
                <a:spcPts val="0"/>
              </a:spcAft>
              <a:buNone/>
            </a:pPr>
            <a:endParaRPr sz="1600">
              <a:solidFill>
                <a:srgbClr val="262626"/>
              </a:solidFill>
              <a:latin typeface="Calibri"/>
              <a:ea typeface="Calibri"/>
              <a:cs typeface="Calibri"/>
              <a:sym typeface="Calibri"/>
            </a:endParaRPr>
          </a:p>
          <a:p>
            <a:pPr marL="180000" marR="0" lvl="0" indent="-168275" algn="l" rtl="0">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Aprenderás a implementar consultas para devolver datos.</a:t>
            </a:r>
            <a:endParaRPr/>
          </a:p>
          <a:p>
            <a:pPr marL="180000" marR="0" lvl="0" indent="-66675" algn="l" rtl="0">
              <a:spcBef>
                <a:spcPts val="0"/>
              </a:spcBef>
              <a:spcAft>
                <a:spcPts val="0"/>
              </a:spcAft>
              <a:buClr>
                <a:schemeClr val="dk1"/>
              </a:buClr>
              <a:buSzPts val="1600"/>
              <a:buFont typeface="Arial"/>
              <a:buNone/>
            </a:pPr>
            <a:endParaRPr sz="1600">
              <a:solidFill>
                <a:srgbClr val="262626"/>
              </a:solidFill>
              <a:latin typeface="Calibri"/>
              <a:ea typeface="Calibri"/>
              <a:cs typeface="Calibri"/>
              <a:sym typeface="Calibri"/>
            </a:endParaRPr>
          </a:p>
          <a:p>
            <a:pPr marL="180000" marR="0" lvl="0" indent="-168275" algn="l" rtl="0">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Realizarás filtros en la data usando WHERE con expresiones condicionales como “LIKE”, “BETWEEN”, “IN”, “EXISTS”.</a:t>
            </a:r>
            <a:endParaRPr/>
          </a:p>
          <a:p>
            <a:pPr marL="180000" marR="0" lvl="0" indent="-66675" algn="l" rtl="0">
              <a:spcBef>
                <a:spcPts val="0"/>
              </a:spcBef>
              <a:spcAft>
                <a:spcPts val="0"/>
              </a:spcAft>
              <a:buClr>
                <a:schemeClr val="dk1"/>
              </a:buClr>
              <a:buSzPts val="1600"/>
              <a:buFont typeface="Arial"/>
              <a:buNone/>
            </a:pPr>
            <a:endParaRPr sz="1600">
              <a:solidFill>
                <a:srgbClr val="262626"/>
              </a:solidFill>
              <a:latin typeface="Calibri"/>
              <a:ea typeface="Calibri"/>
              <a:cs typeface="Calibri"/>
              <a:sym typeface="Calibri"/>
            </a:endParaRPr>
          </a:p>
          <a:p>
            <a:pPr marL="180000" marR="0" lvl="0" indent="-168275" algn="l" rtl="0">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Realizarás consultas agrupadas con GROUP BY y filtros con HAVING.</a:t>
            </a:r>
            <a:endParaRPr/>
          </a:p>
          <a:p>
            <a:pPr marL="180000" marR="0" lvl="0" indent="-66675" algn="l" rtl="0">
              <a:spcBef>
                <a:spcPts val="0"/>
              </a:spcBef>
              <a:spcAft>
                <a:spcPts val="0"/>
              </a:spcAft>
              <a:buClr>
                <a:schemeClr val="dk1"/>
              </a:buClr>
              <a:buSzPts val="1600"/>
              <a:buFont typeface="Arial"/>
              <a:buNone/>
            </a:pPr>
            <a:endParaRPr sz="1600">
              <a:solidFill>
                <a:srgbClr val="262626"/>
              </a:solidFill>
              <a:latin typeface="Calibri"/>
              <a:ea typeface="Calibri"/>
              <a:cs typeface="Calibri"/>
              <a:sym typeface="Calibri"/>
            </a:endParaRPr>
          </a:p>
          <a:p>
            <a:pPr marL="180000" marR="0" lvl="0" indent="-168275" algn="l" rtl="0">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Identificarás las principales funciones en SQL Server para elaborar consultas.</a:t>
            </a:r>
            <a:endParaRPr sz="1600">
              <a:solidFill>
                <a:srgbClr val="262626"/>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0"/>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204" name="Google Shape;204;p20"/>
          <p:cNvSpPr txBox="1"/>
          <p:nvPr/>
        </p:nvSpPr>
        <p:spPr>
          <a:xfrm>
            <a:off x="997526" y="1526626"/>
            <a:ext cx="3520332"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DESARROLLO DE CONSULTAS SIMPLES</a:t>
            </a:r>
            <a:endParaRPr sz="1600">
              <a:solidFill>
                <a:srgbClr val="262626"/>
              </a:solidFill>
              <a:latin typeface="Calibri"/>
              <a:ea typeface="Calibri"/>
              <a:cs typeface="Calibri"/>
              <a:sym typeface="Calibri"/>
            </a:endParaRPr>
          </a:p>
        </p:txBody>
      </p:sp>
      <p:pic>
        <p:nvPicPr>
          <p:cNvPr id="205" name="Google Shape;205;p20"/>
          <p:cNvPicPr preferRelativeResize="0"/>
          <p:nvPr/>
        </p:nvPicPr>
        <p:blipFill rotWithShape="1">
          <a:blip r:embed="rId3">
            <a:alphaModFix/>
          </a:blip>
          <a:srcRect b="14286"/>
          <a:stretch/>
        </p:blipFill>
        <p:spPr>
          <a:xfrm>
            <a:off x="997526" y="1942532"/>
            <a:ext cx="7626433" cy="2728853"/>
          </a:xfrm>
          <a:prstGeom prst="rect">
            <a:avLst/>
          </a:prstGeom>
          <a:noFill/>
          <a:ln w="9525" cap="flat" cmpd="sng">
            <a:solidFill>
              <a:srgbClr val="BFBFBF"/>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1"/>
          <p:cNvSpPr/>
          <p:nvPr/>
        </p:nvSpPr>
        <p:spPr>
          <a:xfrm>
            <a:off x="0" y="0"/>
            <a:ext cx="9144000" cy="5715000"/>
          </a:xfrm>
          <a:prstGeom prst="rect">
            <a:avLst/>
          </a:prstGeom>
          <a:solidFill>
            <a:srgbClr val="1F85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21"/>
          <p:cNvSpPr/>
          <p:nvPr/>
        </p:nvSpPr>
        <p:spPr>
          <a:xfrm>
            <a:off x="424251" y="3703125"/>
            <a:ext cx="8080477" cy="86793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s-PE" sz="2800" b="1">
                <a:solidFill>
                  <a:schemeClr val="lt1"/>
                </a:solidFill>
                <a:latin typeface="Calibri"/>
                <a:ea typeface="Calibri"/>
                <a:cs typeface="Calibri"/>
                <a:sym typeface="Calibri"/>
              </a:rPr>
              <a:t>/ CONSULTAS DE SELECCIÓN DE REGISTROS MEDIANTE FILTROS</a:t>
            </a:r>
            <a:endParaRPr sz="16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2"/>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219" name="Google Shape;219;p22"/>
          <p:cNvSpPr txBox="1"/>
          <p:nvPr/>
        </p:nvSpPr>
        <p:spPr>
          <a:xfrm>
            <a:off x="708714" y="1459683"/>
            <a:ext cx="7726572" cy="830997"/>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ESTRUCTURA DE UNA CONSULTA UTILIZANDO FILTROS</a:t>
            </a:r>
            <a:endParaRPr/>
          </a:p>
          <a:p>
            <a:pPr marL="11725" marR="0" lvl="0" indent="0" algn="l" rtl="0">
              <a:spcBef>
                <a:spcPts val="0"/>
              </a:spcBef>
              <a:spcAft>
                <a:spcPts val="0"/>
              </a:spcAft>
              <a:buNone/>
            </a:pPr>
            <a:endParaRPr sz="600" b="1">
              <a:solidFill>
                <a:srgbClr val="262626"/>
              </a:solidFill>
              <a:latin typeface="Calibri"/>
              <a:ea typeface="Calibri"/>
              <a:cs typeface="Calibri"/>
              <a:sym typeface="Calibri"/>
            </a:endParaRPr>
          </a:p>
          <a:p>
            <a:pPr marL="297475" marR="0" lvl="0" indent="-285750" algn="l" rtl="0">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Dentro de las partes de la sintaxis de una sentencia SELECT se encuentra la cláusula WHERE que es la que nos permitirá realizar los filtros necesarios sobre la data seleccionada:</a:t>
            </a:r>
            <a:endParaRPr/>
          </a:p>
        </p:txBody>
      </p:sp>
      <p:grpSp>
        <p:nvGrpSpPr>
          <p:cNvPr id="220" name="Google Shape;220;p22"/>
          <p:cNvGrpSpPr/>
          <p:nvPr/>
        </p:nvGrpSpPr>
        <p:grpSpPr>
          <a:xfrm>
            <a:off x="1139681" y="2363714"/>
            <a:ext cx="6864638" cy="2258531"/>
            <a:chOff x="971044" y="1838983"/>
            <a:chExt cx="6864638" cy="2258531"/>
          </a:xfrm>
        </p:grpSpPr>
        <p:pic>
          <p:nvPicPr>
            <p:cNvPr id="221" name="Google Shape;221;p22"/>
            <p:cNvPicPr preferRelativeResize="0"/>
            <p:nvPr/>
          </p:nvPicPr>
          <p:blipFill rotWithShape="1">
            <a:blip r:embed="rId3">
              <a:alphaModFix/>
            </a:blip>
            <a:srcRect/>
            <a:stretch/>
          </p:blipFill>
          <p:spPr>
            <a:xfrm>
              <a:off x="971044" y="2216407"/>
              <a:ext cx="6864638" cy="1881107"/>
            </a:xfrm>
            <a:prstGeom prst="rect">
              <a:avLst/>
            </a:prstGeom>
            <a:noFill/>
            <a:ln w="9525" cap="flat" cmpd="sng">
              <a:solidFill>
                <a:schemeClr val="dk1"/>
              </a:solidFill>
              <a:prstDash val="solid"/>
              <a:round/>
              <a:headEnd type="none" w="sm" len="sm"/>
              <a:tailEnd type="none" w="sm" len="sm"/>
            </a:ln>
          </p:spPr>
        </p:pic>
        <p:sp>
          <p:nvSpPr>
            <p:cNvPr id="222" name="Google Shape;222;p22"/>
            <p:cNvSpPr txBox="1"/>
            <p:nvPr/>
          </p:nvSpPr>
          <p:spPr>
            <a:xfrm>
              <a:off x="971044" y="1838983"/>
              <a:ext cx="686463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800" b="1">
                  <a:solidFill>
                    <a:srgbClr val="7030A0"/>
                  </a:solidFill>
                  <a:latin typeface="Calibri"/>
                  <a:ea typeface="Calibri"/>
                  <a:cs typeface="Calibri"/>
                  <a:sym typeface="Calibri"/>
                </a:rPr>
                <a:t>Sintaxis</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3"/>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229" name="Google Shape;229;p23"/>
          <p:cNvSpPr txBox="1"/>
          <p:nvPr/>
        </p:nvSpPr>
        <p:spPr>
          <a:xfrm>
            <a:off x="1245660" y="1161438"/>
            <a:ext cx="6388223" cy="584775"/>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CONSULTAS USANDO WHERE</a:t>
            </a:r>
            <a:endParaRPr/>
          </a:p>
          <a:p>
            <a:pPr marL="11725" marR="0" lvl="0" indent="0" algn="l" rtl="0">
              <a:spcBef>
                <a:spcPts val="0"/>
              </a:spcBef>
              <a:spcAft>
                <a:spcPts val="0"/>
              </a:spcAft>
              <a:buNone/>
            </a:pPr>
            <a:endParaRPr sz="600" b="1">
              <a:solidFill>
                <a:srgbClr val="262626"/>
              </a:solidFill>
              <a:latin typeface="Calibri"/>
              <a:ea typeface="Calibri"/>
              <a:cs typeface="Calibri"/>
              <a:sym typeface="Calibri"/>
            </a:endParaRPr>
          </a:p>
          <a:p>
            <a:pPr marL="297475" marR="0" lvl="0" indent="-285750" algn="l" rtl="0">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Iniciar un nuevo editor (SQL Query) y realizar las siguientes consultas SQL:</a:t>
            </a:r>
            <a:endParaRPr/>
          </a:p>
        </p:txBody>
      </p:sp>
      <p:pic>
        <p:nvPicPr>
          <p:cNvPr id="230" name="Google Shape;230;p23"/>
          <p:cNvPicPr preferRelativeResize="0"/>
          <p:nvPr/>
        </p:nvPicPr>
        <p:blipFill rotWithShape="1">
          <a:blip r:embed="rId3">
            <a:alphaModFix/>
          </a:blip>
          <a:srcRect t="6095" r="2097" b="22206"/>
          <a:stretch/>
        </p:blipFill>
        <p:spPr>
          <a:xfrm>
            <a:off x="1936295" y="1872128"/>
            <a:ext cx="5314439" cy="2589452"/>
          </a:xfrm>
          <a:prstGeom prst="rect">
            <a:avLst/>
          </a:prstGeom>
          <a:noFill/>
          <a:ln w="9525" cap="flat" cmpd="sng">
            <a:solidFill>
              <a:schemeClr val="dk1"/>
            </a:solidFill>
            <a:prstDash val="solid"/>
            <a:round/>
            <a:headEnd type="none" w="sm" len="sm"/>
            <a:tailEnd type="none" w="sm" len="sm"/>
          </a:ln>
        </p:spPr>
      </p:pic>
      <p:sp>
        <p:nvSpPr>
          <p:cNvPr id="231" name="Google Shape;231;p23"/>
          <p:cNvSpPr txBox="1"/>
          <p:nvPr/>
        </p:nvSpPr>
        <p:spPr>
          <a:xfrm>
            <a:off x="1245660" y="4605344"/>
            <a:ext cx="7003364" cy="523220"/>
          </a:xfrm>
          <a:prstGeom prst="rect">
            <a:avLst/>
          </a:prstGeom>
          <a:solidFill>
            <a:srgbClr val="DAE5F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400" b="1">
                <a:solidFill>
                  <a:srgbClr val="366092"/>
                </a:solidFill>
                <a:latin typeface="Calibri"/>
                <a:ea typeface="Calibri"/>
                <a:cs typeface="Calibri"/>
                <a:sym typeface="Calibri"/>
              </a:rPr>
              <a:t>Nota importante: </a:t>
            </a:r>
            <a:r>
              <a:rPr lang="es-PE" sz="1400">
                <a:solidFill>
                  <a:schemeClr val="dk1"/>
                </a:solidFill>
                <a:latin typeface="Calibri"/>
                <a:ea typeface="Calibri"/>
                <a:cs typeface="Calibri"/>
                <a:sym typeface="Calibri"/>
              </a:rPr>
              <a:t>ejecutar previamente “</a:t>
            </a:r>
            <a:r>
              <a:rPr lang="es-PE" sz="1400" b="1">
                <a:solidFill>
                  <a:schemeClr val="dk1"/>
                </a:solidFill>
                <a:latin typeface="Calibri"/>
                <a:ea typeface="Calibri"/>
                <a:cs typeface="Calibri"/>
                <a:sym typeface="Calibri"/>
              </a:rPr>
              <a:t>USE </a:t>
            </a:r>
            <a:r>
              <a:rPr lang="es-PE" sz="1400" b="1">
                <a:solidFill>
                  <a:srgbClr val="7030A0"/>
                </a:solidFill>
                <a:latin typeface="Calibri"/>
                <a:ea typeface="Calibri"/>
                <a:cs typeface="Calibri"/>
                <a:sym typeface="Calibri"/>
              </a:rPr>
              <a:t>Northwind</a:t>
            </a:r>
            <a:r>
              <a:rPr lang="es-PE" sz="1400" b="1">
                <a:solidFill>
                  <a:schemeClr val="dk1"/>
                </a:solidFill>
                <a:latin typeface="Calibri"/>
                <a:ea typeface="Calibri"/>
                <a:cs typeface="Calibri"/>
                <a:sym typeface="Calibri"/>
              </a:rPr>
              <a:t>”</a:t>
            </a:r>
            <a:r>
              <a:rPr lang="es-PE" sz="1400" b="1">
                <a:solidFill>
                  <a:srgbClr val="7030A0"/>
                </a:solidFill>
                <a:latin typeface="Calibri"/>
                <a:ea typeface="Calibri"/>
                <a:cs typeface="Calibri"/>
                <a:sym typeface="Calibri"/>
              </a:rPr>
              <a:t> </a:t>
            </a:r>
            <a:r>
              <a:rPr lang="es-PE" sz="1400">
                <a:solidFill>
                  <a:schemeClr val="dk1"/>
                </a:solidFill>
                <a:latin typeface="Calibri"/>
                <a:ea typeface="Calibri"/>
                <a:cs typeface="Calibri"/>
                <a:sym typeface="Calibri"/>
              </a:rPr>
              <a:t>para indicar a </a:t>
            </a:r>
            <a:r>
              <a:rPr lang="es-PE" sz="1400" b="1">
                <a:solidFill>
                  <a:srgbClr val="7030A0"/>
                </a:solidFill>
                <a:latin typeface="Calibri"/>
                <a:ea typeface="Calibri"/>
                <a:cs typeface="Calibri"/>
                <a:sym typeface="Calibri"/>
              </a:rPr>
              <a:t>SQL Management </a:t>
            </a:r>
            <a:r>
              <a:rPr lang="es-PE" sz="1400">
                <a:solidFill>
                  <a:schemeClr val="dk1"/>
                </a:solidFill>
                <a:latin typeface="Calibri"/>
                <a:ea typeface="Calibri"/>
                <a:cs typeface="Calibri"/>
                <a:sym typeface="Calibri"/>
              </a:rPr>
              <a:t>que las sentencias se ejecutarán en esta base de datos.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238" name="Google Shape;238;p24"/>
          <p:cNvSpPr txBox="1"/>
          <p:nvPr/>
        </p:nvSpPr>
        <p:spPr>
          <a:xfrm>
            <a:off x="2039968" y="1180606"/>
            <a:ext cx="3129634"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CONSULTAS USANDO WHERE</a:t>
            </a:r>
            <a:endParaRPr sz="1600">
              <a:solidFill>
                <a:srgbClr val="262626"/>
              </a:solidFill>
              <a:latin typeface="Calibri"/>
              <a:ea typeface="Calibri"/>
              <a:cs typeface="Calibri"/>
              <a:sym typeface="Calibri"/>
            </a:endParaRPr>
          </a:p>
        </p:txBody>
      </p:sp>
      <p:pic>
        <p:nvPicPr>
          <p:cNvPr id="239" name="Google Shape;239;p24"/>
          <p:cNvPicPr preferRelativeResize="0"/>
          <p:nvPr/>
        </p:nvPicPr>
        <p:blipFill rotWithShape="1">
          <a:blip r:embed="rId3">
            <a:alphaModFix/>
          </a:blip>
          <a:srcRect/>
          <a:stretch/>
        </p:blipFill>
        <p:spPr>
          <a:xfrm>
            <a:off x="2039968" y="1576299"/>
            <a:ext cx="5330071" cy="3598432"/>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5"/>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246" name="Google Shape;246;p25"/>
          <p:cNvSpPr txBox="1"/>
          <p:nvPr/>
        </p:nvSpPr>
        <p:spPr>
          <a:xfrm>
            <a:off x="2038979" y="1443195"/>
            <a:ext cx="2747248"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CONSULTAS USANDO WHERE</a:t>
            </a:r>
            <a:endParaRPr sz="1600">
              <a:solidFill>
                <a:srgbClr val="262626"/>
              </a:solidFill>
              <a:latin typeface="Calibri"/>
              <a:ea typeface="Calibri"/>
              <a:cs typeface="Calibri"/>
              <a:sym typeface="Calibri"/>
            </a:endParaRPr>
          </a:p>
        </p:txBody>
      </p:sp>
      <p:pic>
        <p:nvPicPr>
          <p:cNvPr id="247" name="Google Shape;247;p25"/>
          <p:cNvPicPr preferRelativeResize="0"/>
          <p:nvPr/>
        </p:nvPicPr>
        <p:blipFill rotWithShape="1">
          <a:blip r:embed="rId3">
            <a:alphaModFix/>
          </a:blip>
          <a:srcRect t="3279" b="19970"/>
          <a:stretch/>
        </p:blipFill>
        <p:spPr>
          <a:xfrm>
            <a:off x="2038979" y="1847486"/>
            <a:ext cx="5647931" cy="3196353"/>
          </a:xfrm>
          <a:prstGeom prst="rect">
            <a:avLst/>
          </a:prstGeom>
          <a:noFill/>
          <a:ln w="9525" cap="flat" cmpd="sng">
            <a:solidFill>
              <a:srgbClr val="BFBFBF"/>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6"/>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254" name="Google Shape;254;p26"/>
          <p:cNvSpPr txBox="1"/>
          <p:nvPr/>
        </p:nvSpPr>
        <p:spPr>
          <a:xfrm>
            <a:off x="976854" y="1419612"/>
            <a:ext cx="7335873" cy="1077218"/>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CONSULTAS USANDO WHERE - BETWEEN</a:t>
            </a:r>
            <a:endParaRPr/>
          </a:p>
          <a:p>
            <a:pPr marL="183175" marR="0" lvl="0" indent="-133350" algn="l" rtl="0">
              <a:spcBef>
                <a:spcPts val="0"/>
              </a:spcBef>
              <a:spcAft>
                <a:spcPts val="0"/>
              </a:spcAft>
              <a:buClr>
                <a:schemeClr val="dk1"/>
              </a:buClr>
              <a:buSzPts val="600"/>
              <a:buFont typeface="Arial"/>
              <a:buNone/>
            </a:pPr>
            <a:endParaRPr sz="600" b="1">
              <a:solidFill>
                <a:srgbClr val="262626"/>
              </a:solidFill>
              <a:latin typeface="Calibri"/>
              <a:ea typeface="Calibri"/>
              <a:cs typeface="Calibri"/>
              <a:sym typeface="Calibri"/>
            </a:endParaRPr>
          </a:p>
          <a:p>
            <a:pPr marL="297475" marR="0" lvl="0" indent="-285750" algn="l" rtl="0">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Además de los operadores  “=“, “&gt;”, ”&lt;“, “&gt;=“, y “&lt;=“, existen otros que pueden ser utilizados con la cláusula WHERE a fin de realizar filtros de forma más directa e intuitiva, como BETWEEN, la cual permite especificar un rango de valores:</a:t>
            </a:r>
            <a:endParaRPr/>
          </a:p>
        </p:txBody>
      </p:sp>
      <p:grpSp>
        <p:nvGrpSpPr>
          <p:cNvPr id="255" name="Google Shape;255;p26"/>
          <p:cNvGrpSpPr/>
          <p:nvPr/>
        </p:nvGrpSpPr>
        <p:grpSpPr>
          <a:xfrm>
            <a:off x="1139681" y="2589502"/>
            <a:ext cx="6864638" cy="1696442"/>
            <a:chOff x="971044" y="2120753"/>
            <a:chExt cx="6864638" cy="1696442"/>
          </a:xfrm>
        </p:grpSpPr>
        <p:pic>
          <p:nvPicPr>
            <p:cNvPr id="256" name="Google Shape;256;p26"/>
            <p:cNvPicPr preferRelativeResize="0"/>
            <p:nvPr/>
          </p:nvPicPr>
          <p:blipFill rotWithShape="1">
            <a:blip r:embed="rId3">
              <a:alphaModFix/>
            </a:blip>
            <a:srcRect/>
            <a:stretch/>
          </p:blipFill>
          <p:spPr>
            <a:xfrm>
              <a:off x="971044" y="2496725"/>
              <a:ext cx="6864638" cy="1320470"/>
            </a:xfrm>
            <a:prstGeom prst="rect">
              <a:avLst/>
            </a:prstGeom>
            <a:noFill/>
            <a:ln w="9525" cap="flat" cmpd="sng">
              <a:solidFill>
                <a:schemeClr val="dk1"/>
              </a:solidFill>
              <a:prstDash val="solid"/>
              <a:round/>
              <a:headEnd type="none" w="sm" len="sm"/>
              <a:tailEnd type="none" w="sm" len="sm"/>
            </a:ln>
          </p:spPr>
        </p:pic>
        <p:sp>
          <p:nvSpPr>
            <p:cNvPr id="257" name="Google Shape;257;p26"/>
            <p:cNvSpPr txBox="1"/>
            <p:nvPr/>
          </p:nvSpPr>
          <p:spPr>
            <a:xfrm>
              <a:off x="971044" y="2120753"/>
              <a:ext cx="686463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800" b="1">
                  <a:solidFill>
                    <a:srgbClr val="7030A0"/>
                  </a:solidFill>
                  <a:latin typeface="Calibri"/>
                  <a:ea typeface="Calibri"/>
                  <a:cs typeface="Calibri"/>
                  <a:sym typeface="Calibri"/>
                </a:rPr>
                <a:t>Sintaxis</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7"/>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264" name="Google Shape;264;p27"/>
          <p:cNvSpPr txBox="1"/>
          <p:nvPr/>
        </p:nvSpPr>
        <p:spPr>
          <a:xfrm>
            <a:off x="2422046" y="1323723"/>
            <a:ext cx="4492921"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CONSULTAS USANDO WHERE - BETWEEN</a:t>
            </a:r>
            <a:endParaRPr sz="1600">
              <a:solidFill>
                <a:srgbClr val="262626"/>
              </a:solidFill>
              <a:latin typeface="Calibri"/>
              <a:ea typeface="Calibri"/>
              <a:cs typeface="Calibri"/>
              <a:sym typeface="Calibri"/>
            </a:endParaRPr>
          </a:p>
        </p:txBody>
      </p:sp>
      <p:pic>
        <p:nvPicPr>
          <p:cNvPr id="265" name="Google Shape;265;p27"/>
          <p:cNvPicPr preferRelativeResize="0"/>
          <p:nvPr/>
        </p:nvPicPr>
        <p:blipFill rotWithShape="1">
          <a:blip r:embed="rId3">
            <a:alphaModFix/>
          </a:blip>
          <a:srcRect b="14692"/>
          <a:stretch/>
        </p:blipFill>
        <p:spPr>
          <a:xfrm>
            <a:off x="2498526" y="1737846"/>
            <a:ext cx="4339962" cy="3288737"/>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8"/>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272" name="Google Shape;272;p28"/>
          <p:cNvSpPr txBox="1"/>
          <p:nvPr/>
        </p:nvSpPr>
        <p:spPr>
          <a:xfrm>
            <a:off x="1139681" y="1446080"/>
            <a:ext cx="7596995" cy="1077218"/>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CONSULTAS USANDO WHERE - IN</a:t>
            </a:r>
            <a:endParaRPr/>
          </a:p>
          <a:p>
            <a:pPr marL="11725" marR="0" lvl="0" indent="0" algn="l" rtl="0">
              <a:spcBef>
                <a:spcPts val="0"/>
              </a:spcBef>
              <a:spcAft>
                <a:spcPts val="0"/>
              </a:spcAft>
              <a:buNone/>
            </a:pPr>
            <a:endParaRPr sz="600" b="1">
              <a:solidFill>
                <a:srgbClr val="262626"/>
              </a:solidFill>
              <a:latin typeface="Calibri"/>
              <a:ea typeface="Calibri"/>
              <a:cs typeface="Calibri"/>
              <a:sym typeface="Calibri"/>
            </a:endParaRPr>
          </a:p>
          <a:p>
            <a:pPr marL="297475" marR="0" lvl="0" indent="-285750" algn="l" rtl="0">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IN permite obtener los registros de acuerdo a que la columna indicada contenga los valores del conjunto especificado. Si se antepone NOT, entonces se obtienen los registros de acuerdo a que la columna indicada no contenga los valores del conjunto especificado:</a:t>
            </a:r>
            <a:endParaRPr/>
          </a:p>
        </p:txBody>
      </p:sp>
      <p:grpSp>
        <p:nvGrpSpPr>
          <p:cNvPr id="273" name="Google Shape;273;p28"/>
          <p:cNvGrpSpPr/>
          <p:nvPr/>
        </p:nvGrpSpPr>
        <p:grpSpPr>
          <a:xfrm>
            <a:off x="1139681" y="2689255"/>
            <a:ext cx="6864638" cy="1696442"/>
            <a:chOff x="971044" y="2120753"/>
            <a:chExt cx="6864638" cy="1696442"/>
          </a:xfrm>
        </p:grpSpPr>
        <p:pic>
          <p:nvPicPr>
            <p:cNvPr id="274" name="Google Shape;274;p28"/>
            <p:cNvPicPr preferRelativeResize="0"/>
            <p:nvPr/>
          </p:nvPicPr>
          <p:blipFill rotWithShape="1">
            <a:blip r:embed="rId3">
              <a:alphaModFix/>
            </a:blip>
            <a:srcRect/>
            <a:stretch/>
          </p:blipFill>
          <p:spPr>
            <a:xfrm>
              <a:off x="1346276" y="2496725"/>
              <a:ext cx="6114174" cy="1320470"/>
            </a:xfrm>
            <a:prstGeom prst="rect">
              <a:avLst/>
            </a:prstGeom>
            <a:noFill/>
            <a:ln w="9525" cap="flat" cmpd="sng">
              <a:solidFill>
                <a:schemeClr val="dk1"/>
              </a:solidFill>
              <a:prstDash val="solid"/>
              <a:round/>
              <a:headEnd type="none" w="sm" len="sm"/>
              <a:tailEnd type="none" w="sm" len="sm"/>
            </a:ln>
          </p:spPr>
        </p:pic>
        <p:sp>
          <p:nvSpPr>
            <p:cNvPr id="275" name="Google Shape;275;p28"/>
            <p:cNvSpPr txBox="1"/>
            <p:nvPr/>
          </p:nvSpPr>
          <p:spPr>
            <a:xfrm>
              <a:off x="971044" y="2120753"/>
              <a:ext cx="686463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800" b="1">
                  <a:solidFill>
                    <a:srgbClr val="7030A0"/>
                  </a:solidFill>
                  <a:latin typeface="Calibri"/>
                  <a:ea typeface="Calibri"/>
                  <a:cs typeface="Calibri"/>
                  <a:sym typeface="Calibri"/>
                </a:rPr>
                <a:t>Sintaxis</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9"/>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282" name="Google Shape;282;p29"/>
          <p:cNvSpPr txBox="1"/>
          <p:nvPr/>
        </p:nvSpPr>
        <p:spPr>
          <a:xfrm>
            <a:off x="2086836" y="1187575"/>
            <a:ext cx="3636710"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CONSULTAS USANDO WHERE - IN</a:t>
            </a:r>
            <a:endParaRPr sz="1600">
              <a:solidFill>
                <a:srgbClr val="262626"/>
              </a:solidFill>
              <a:latin typeface="Calibri"/>
              <a:ea typeface="Calibri"/>
              <a:cs typeface="Calibri"/>
              <a:sym typeface="Calibri"/>
            </a:endParaRPr>
          </a:p>
        </p:txBody>
      </p:sp>
      <p:pic>
        <p:nvPicPr>
          <p:cNvPr id="283" name="Google Shape;283;p29"/>
          <p:cNvPicPr preferRelativeResize="0"/>
          <p:nvPr/>
        </p:nvPicPr>
        <p:blipFill rotWithShape="1">
          <a:blip r:embed="rId3">
            <a:alphaModFix/>
          </a:blip>
          <a:srcRect l="1" t="1709" r="1169" b="10606"/>
          <a:stretch/>
        </p:blipFill>
        <p:spPr>
          <a:xfrm>
            <a:off x="2086836" y="1627274"/>
            <a:ext cx="5257274" cy="3317275"/>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3"/>
          <p:cNvSpPr/>
          <p:nvPr/>
        </p:nvSpPr>
        <p:spPr>
          <a:xfrm>
            <a:off x="0" y="0"/>
            <a:ext cx="9144000" cy="5715000"/>
          </a:xfrm>
          <a:prstGeom prst="rect">
            <a:avLst/>
          </a:prstGeom>
          <a:solidFill>
            <a:srgbClr val="1F85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48;p3"/>
          <p:cNvSpPr/>
          <p:nvPr/>
        </p:nvSpPr>
        <p:spPr>
          <a:xfrm>
            <a:off x="424252" y="3703125"/>
            <a:ext cx="7966170"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s-PE" sz="2800" b="1">
                <a:solidFill>
                  <a:schemeClr val="lt1"/>
                </a:solidFill>
                <a:latin typeface="Calibri"/>
                <a:ea typeface="Calibri"/>
                <a:cs typeface="Calibri"/>
                <a:sym typeface="Calibri"/>
              </a:rPr>
              <a:t>/ CONSULTAS SIMPLES</a:t>
            </a:r>
            <a:endParaRPr sz="16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0"/>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290" name="Google Shape;290;p30"/>
          <p:cNvSpPr txBox="1"/>
          <p:nvPr/>
        </p:nvSpPr>
        <p:spPr>
          <a:xfrm>
            <a:off x="1350089" y="1081547"/>
            <a:ext cx="6654230" cy="830997"/>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CONSULTAS USANDO WHERE - LIKE</a:t>
            </a:r>
            <a:endParaRPr/>
          </a:p>
          <a:p>
            <a:pPr marL="11725" marR="0" lvl="0" indent="0" algn="l" rtl="0">
              <a:spcBef>
                <a:spcPts val="0"/>
              </a:spcBef>
              <a:spcAft>
                <a:spcPts val="0"/>
              </a:spcAft>
              <a:buNone/>
            </a:pPr>
            <a:endParaRPr sz="600" b="1">
              <a:solidFill>
                <a:srgbClr val="262626"/>
              </a:solidFill>
              <a:latin typeface="Calibri"/>
              <a:ea typeface="Calibri"/>
              <a:cs typeface="Calibri"/>
              <a:sym typeface="Calibri"/>
            </a:endParaRPr>
          </a:p>
          <a:p>
            <a:pPr marL="297475" marR="0" lvl="0" indent="-285750" algn="l" rtl="0">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LIKE permite obtener los registros de acuerdo a expresiones de cadenas y comodines especificados:</a:t>
            </a:r>
            <a:endParaRPr/>
          </a:p>
        </p:txBody>
      </p:sp>
      <p:grpSp>
        <p:nvGrpSpPr>
          <p:cNvPr id="291" name="Google Shape;291;p30"/>
          <p:cNvGrpSpPr/>
          <p:nvPr/>
        </p:nvGrpSpPr>
        <p:grpSpPr>
          <a:xfrm>
            <a:off x="1139681" y="1696487"/>
            <a:ext cx="6864638" cy="1522457"/>
            <a:chOff x="971044" y="2201673"/>
            <a:chExt cx="6864638" cy="1522457"/>
          </a:xfrm>
        </p:grpSpPr>
        <p:pic>
          <p:nvPicPr>
            <p:cNvPr id="292" name="Google Shape;292;p30"/>
            <p:cNvPicPr preferRelativeResize="0"/>
            <p:nvPr/>
          </p:nvPicPr>
          <p:blipFill rotWithShape="1">
            <a:blip r:embed="rId3">
              <a:alphaModFix/>
            </a:blip>
            <a:srcRect/>
            <a:stretch/>
          </p:blipFill>
          <p:spPr>
            <a:xfrm>
              <a:off x="1346276" y="2589790"/>
              <a:ext cx="6114174" cy="1134340"/>
            </a:xfrm>
            <a:prstGeom prst="rect">
              <a:avLst/>
            </a:prstGeom>
            <a:noFill/>
            <a:ln w="9525" cap="flat" cmpd="sng">
              <a:solidFill>
                <a:schemeClr val="dk1"/>
              </a:solidFill>
              <a:prstDash val="solid"/>
              <a:round/>
              <a:headEnd type="none" w="sm" len="sm"/>
              <a:tailEnd type="none" w="sm" len="sm"/>
            </a:ln>
          </p:spPr>
        </p:pic>
        <p:sp>
          <p:nvSpPr>
            <p:cNvPr id="293" name="Google Shape;293;p30"/>
            <p:cNvSpPr txBox="1"/>
            <p:nvPr/>
          </p:nvSpPr>
          <p:spPr>
            <a:xfrm>
              <a:off x="971044" y="2201673"/>
              <a:ext cx="686463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800" b="1">
                  <a:solidFill>
                    <a:srgbClr val="7030A0"/>
                  </a:solidFill>
                  <a:latin typeface="Calibri"/>
                  <a:ea typeface="Calibri"/>
                  <a:cs typeface="Calibri"/>
                  <a:sym typeface="Calibri"/>
                </a:rPr>
                <a:t>Sintaxis</a:t>
              </a:r>
              <a:endParaRPr/>
            </a:p>
          </p:txBody>
        </p:sp>
      </p:grpSp>
      <p:sp>
        <p:nvSpPr>
          <p:cNvPr id="294" name="Google Shape;294;p30"/>
          <p:cNvSpPr txBox="1"/>
          <p:nvPr/>
        </p:nvSpPr>
        <p:spPr>
          <a:xfrm>
            <a:off x="1514913" y="4222001"/>
            <a:ext cx="2069859" cy="492443"/>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a:solidFill>
                  <a:srgbClr val="7030A0"/>
                </a:solidFill>
                <a:latin typeface="Calibri"/>
                <a:ea typeface="Calibri"/>
                <a:cs typeface="Calibri"/>
                <a:sym typeface="Calibri"/>
              </a:rPr>
              <a:t>Entre los comodines de LIKE se tiene</a:t>
            </a:r>
            <a:r>
              <a:rPr lang="es-PE" sz="1600">
                <a:solidFill>
                  <a:srgbClr val="262626"/>
                </a:solidFill>
                <a:latin typeface="Calibri"/>
                <a:ea typeface="Calibri"/>
                <a:cs typeface="Calibri"/>
                <a:sym typeface="Calibri"/>
              </a:rPr>
              <a:t>:</a:t>
            </a:r>
            <a:endParaRPr/>
          </a:p>
        </p:txBody>
      </p:sp>
      <p:pic>
        <p:nvPicPr>
          <p:cNvPr id="295" name="Google Shape;295;p30"/>
          <p:cNvPicPr preferRelativeResize="0"/>
          <p:nvPr/>
        </p:nvPicPr>
        <p:blipFill rotWithShape="1">
          <a:blip r:embed="rId4">
            <a:alphaModFix/>
          </a:blip>
          <a:srcRect/>
          <a:stretch/>
        </p:blipFill>
        <p:spPr>
          <a:xfrm>
            <a:off x="3786426" y="3422931"/>
            <a:ext cx="3842661" cy="18690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1"/>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302" name="Google Shape;302;p31"/>
          <p:cNvSpPr txBox="1"/>
          <p:nvPr/>
        </p:nvSpPr>
        <p:spPr>
          <a:xfrm>
            <a:off x="1758251" y="1411038"/>
            <a:ext cx="3520332"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CONSULTAS USANDO WHERE - LIKE</a:t>
            </a:r>
            <a:endParaRPr sz="1600">
              <a:solidFill>
                <a:srgbClr val="262626"/>
              </a:solidFill>
              <a:latin typeface="Calibri"/>
              <a:ea typeface="Calibri"/>
              <a:cs typeface="Calibri"/>
              <a:sym typeface="Calibri"/>
            </a:endParaRPr>
          </a:p>
        </p:txBody>
      </p:sp>
      <p:pic>
        <p:nvPicPr>
          <p:cNvPr id="303" name="Google Shape;303;p31"/>
          <p:cNvPicPr preferRelativeResize="0"/>
          <p:nvPr/>
        </p:nvPicPr>
        <p:blipFill rotWithShape="1">
          <a:blip r:embed="rId3">
            <a:alphaModFix/>
          </a:blip>
          <a:srcRect r="974" b="14335"/>
          <a:stretch/>
        </p:blipFill>
        <p:spPr>
          <a:xfrm>
            <a:off x="1824520" y="1912476"/>
            <a:ext cx="5877346" cy="2714384"/>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2"/>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310" name="Google Shape;310;p32"/>
          <p:cNvSpPr txBox="1"/>
          <p:nvPr/>
        </p:nvSpPr>
        <p:spPr>
          <a:xfrm>
            <a:off x="1783334" y="1671106"/>
            <a:ext cx="3536957"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CONSULTAS USANDO WHERE - LIKE</a:t>
            </a:r>
            <a:endParaRPr sz="1600">
              <a:solidFill>
                <a:srgbClr val="262626"/>
              </a:solidFill>
              <a:latin typeface="Calibri"/>
              <a:ea typeface="Calibri"/>
              <a:cs typeface="Calibri"/>
              <a:sym typeface="Calibri"/>
            </a:endParaRPr>
          </a:p>
        </p:txBody>
      </p:sp>
      <p:pic>
        <p:nvPicPr>
          <p:cNvPr id="311" name="Google Shape;311;p32"/>
          <p:cNvPicPr preferRelativeResize="0"/>
          <p:nvPr/>
        </p:nvPicPr>
        <p:blipFill rotWithShape="1">
          <a:blip r:embed="rId3">
            <a:alphaModFix/>
          </a:blip>
          <a:srcRect r="1426" b="19998"/>
          <a:stretch/>
        </p:blipFill>
        <p:spPr>
          <a:xfrm>
            <a:off x="1783334" y="2130193"/>
            <a:ext cx="6059470" cy="2126565"/>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3"/>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DE SELECCIÓN DE REGISTROS MEDIANTE FILTROS</a:t>
            </a:r>
            <a:endParaRPr/>
          </a:p>
        </p:txBody>
      </p:sp>
      <p:sp>
        <p:nvSpPr>
          <p:cNvPr id="318" name="Google Shape;318;p33"/>
          <p:cNvSpPr txBox="1"/>
          <p:nvPr/>
        </p:nvSpPr>
        <p:spPr>
          <a:xfrm>
            <a:off x="1699401" y="1626076"/>
            <a:ext cx="3861154"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CONSULTAS USANDO WHERE - LIKE</a:t>
            </a:r>
            <a:endParaRPr sz="1600">
              <a:solidFill>
                <a:srgbClr val="262626"/>
              </a:solidFill>
              <a:latin typeface="Calibri"/>
              <a:ea typeface="Calibri"/>
              <a:cs typeface="Calibri"/>
              <a:sym typeface="Calibri"/>
            </a:endParaRPr>
          </a:p>
        </p:txBody>
      </p:sp>
      <p:pic>
        <p:nvPicPr>
          <p:cNvPr id="319" name="Google Shape;319;p33"/>
          <p:cNvPicPr preferRelativeResize="0"/>
          <p:nvPr/>
        </p:nvPicPr>
        <p:blipFill rotWithShape="1">
          <a:blip r:embed="rId3">
            <a:alphaModFix/>
          </a:blip>
          <a:srcRect r="1212" b="18757"/>
          <a:stretch/>
        </p:blipFill>
        <p:spPr>
          <a:xfrm>
            <a:off x="1699401" y="2141640"/>
            <a:ext cx="6360339" cy="2296243"/>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4"/>
          <p:cNvSpPr/>
          <p:nvPr/>
        </p:nvSpPr>
        <p:spPr>
          <a:xfrm>
            <a:off x="0" y="0"/>
            <a:ext cx="9144000" cy="5715000"/>
          </a:xfrm>
          <a:prstGeom prst="rect">
            <a:avLst/>
          </a:prstGeom>
          <a:solidFill>
            <a:srgbClr val="1F85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6" name="Google Shape;326;p34"/>
          <p:cNvSpPr/>
          <p:nvPr/>
        </p:nvSpPr>
        <p:spPr>
          <a:xfrm>
            <a:off x="424251" y="3703125"/>
            <a:ext cx="8444619" cy="86793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s-PE" sz="2800" b="1">
                <a:solidFill>
                  <a:schemeClr val="lt1"/>
                </a:solidFill>
                <a:latin typeface="Calibri"/>
                <a:ea typeface="Calibri"/>
                <a:cs typeface="Calibri"/>
                <a:sym typeface="Calibri"/>
              </a:rPr>
              <a:t>/ CONSULTAS AGRUPADAS, FUNCIONES DE AGREGACIÓN Y FILTROS</a:t>
            </a:r>
            <a:endParaRPr sz="16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5"/>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AGRUPADAS, FUNCIONES DE AGREGACIÓN Y FILTROS</a:t>
            </a:r>
            <a:endParaRPr/>
          </a:p>
        </p:txBody>
      </p:sp>
      <p:grpSp>
        <p:nvGrpSpPr>
          <p:cNvPr id="333" name="Google Shape;333;p35"/>
          <p:cNvGrpSpPr/>
          <p:nvPr/>
        </p:nvGrpSpPr>
        <p:grpSpPr>
          <a:xfrm>
            <a:off x="718620" y="982945"/>
            <a:ext cx="7730446" cy="4127845"/>
            <a:chOff x="718620" y="982945"/>
            <a:chExt cx="7730446" cy="4127845"/>
          </a:xfrm>
        </p:grpSpPr>
        <p:sp>
          <p:nvSpPr>
            <p:cNvPr id="334" name="Google Shape;334;p35"/>
            <p:cNvSpPr txBox="1"/>
            <p:nvPr/>
          </p:nvSpPr>
          <p:spPr>
            <a:xfrm>
              <a:off x="718620" y="982945"/>
              <a:ext cx="7730446" cy="830997"/>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CONSULTAS DE AGREGACIÓN</a:t>
              </a:r>
              <a:endParaRPr/>
            </a:p>
            <a:p>
              <a:pPr marL="183175" marR="0" lvl="0" indent="-133350" algn="l" rtl="0">
                <a:spcBef>
                  <a:spcPts val="0"/>
                </a:spcBef>
                <a:spcAft>
                  <a:spcPts val="0"/>
                </a:spcAft>
                <a:buClr>
                  <a:schemeClr val="dk1"/>
                </a:buClr>
                <a:buSzPts val="600"/>
                <a:buFont typeface="Arial"/>
                <a:buNone/>
              </a:pPr>
              <a:endParaRPr sz="600" b="1">
                <a:solidFill>
                  <a:srgbClr val="262626"/>
                </a:solidFill>
                <a:latin typeface="Calibri"/>
                <a:ea typeface="Calibri"/>
                <a:cs typeface="Calibri"/>
                <a:sym typeface="Calibri"/>
              </a:endParaRPr>
            </a:p>
            <a:p>
              <a:pPr marL="297475" marR="0" lvl="0" indent="-285750" algn="l" rtl="0">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funciones de agregación se utilizan para realizar cálculos en un conjunto de valores y devolver un único valor resumen.</a:t>
              </a:r>
              <a:endParaRPr/>
            </a:p>
          </p:txBody>
        </p:sp>
        <p:pic>
          <p:nvPicPr>
            <p:cNvPr id="335" name="Google Shape;335;p35"/>
            <p:cNvPicPr preferRelativeResize="0"/>
            <p:nvPr/>
          </p:nvPicPr>
          <p:blipFill rotWithShape="1">
            <a:blip r:embed="rId3">
              <a:alphaModFix/>
            </a:blip>
            <a:srcRect/>
            <a:stretch/>
          </p:blipFill>
          <p:spPr>
            <a:xfrm>
              <a:off x="1246936" y="2337538"/>
              <a:ext cx="4068071" cy="2185984"/>
            </a:xfrm>
            <a:prstGeom prst="rect">
              <a:avLst/>
            </a:prstGeom>
            <a:noFill/>
            <a:ln>
              <a:noFill/>
            </a:ln>
          </p:spPr>
        </p:pic>
        <p:sp>
          <p:nvSpPr>
            <p:cNvPr id="336" name="Google Shape;336;p35"/>
            <p:cNvSpPr txBox="1"/>
            <p:nvPr/>
          </p:nvSpPr>
          <p:spPr>
            <a:xfrm>
              <a:off x="798022" y="4587570"/>
              <a:ext cx="7651043" cy="523220"/>
            </a:xfrm>
            <a:prstGeom prst="rect">
              <a:avLst/>
            </a:prstGeom>
            <a:solidFill>
              <a:srgbClr val="DAE5F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400">
                  <a:solidFill>
                    <a:schemeClr val="dk1"/>
                  </a:solidFill>
                  <a:latin typeface="Calibri"/>
                  <a:ea typeface="Calibri"/>
                  <a:cs typeface="Calibri"/>
                  <a:sym typeface="Calibri"/>
                </a:rPr>
                <a:t>Todas estas funciones se pueden utilizar con la cláusula GROUP BY para agrupar los resultados por una o varias columnas.</a:t>
              </a:r>
              <a:endParaRPr/>
            </a:p>
          </p:txBody>
        </p:sp>
      </p:grpSp>
      <p:pic>
        <p:nvPicPr>
          <p:cNvPr id="337" name="Google Shape;337;p35"/>
          <p:cNvPicPr preferRelativeResize="0"/>
          <p:nvPr/>
        </p:nvPicPr>
        <p:blipFill rotWithShape="1">
          <a:blip r:embed="rId4">
            <a:alphaModFix/>
          </a:blip>
          <a:srcRect/>
          <a:stretch/>
        </p:blipFill>
        <p:spPr>
          <a:xfrm>
            <a:off x="5528843" y="2159805"/>
            <a:ext cx="2920223" cy="2363717"/>
          </a:xfrm>
          <a:prstGeom prst="rect">
            <a:avLst/>
          </a:prstGeom>
          <a:noFill/>
          <a:ln w="9525" cap="flat" cmpd="sng">
            <a:solidFill>
              <a:schemeClr val="dk1"/>
            </a:solidFill>
            <a:prstDash val="solid"/>
            <a:round/>
            <a:headEnd type="none" w="sm" len="sm"/>
            <a:tailEnd type="none" w="sm" len="sm"/>
          </a:ln>
        </p:spPr>
      </p:pic>
      <p:sp>
        <p:nvSpPr>
          <p:cNvPr id="338" name="Google Shape;338;p35"/>
          <p:cNvSpPr txBox="1"/>
          <p:nvPr/>
        </p:nvSpPr>
        <p:spPr>
          <a:xfrm>
            <a:off x="718620" y="1881560"/>
            <a:ext cx="5539262" cy="246221"/>
          </a:xfrm>
          <a:prstGeom prst="rect">
            <a:avLst/>
          </a:prstGeom>
          <a:noFill/>
          <a:ln>
            <a:noFill/>
          </a:ln>
        </p:spPr>
        <p:txBody>
          <a:bodyPr spcFirstLastPara="1" wrap="square" lIns="0" tIns="0" rIns="0" bIns="0" anchor="t" anchorCtr="0">
            <a:spAutoFit/>
          </a:bodyPr>
          <a:lstStyle/>
          <a:p>
            <a:pPr marL="297475" marR="0" lvl="0" indent="-285750" algn="l" rtl="0">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funciones de agregación más comunes son: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AGRUPADAS, FUNCIONES DE AGREGACIÓN Y FILTROS</a:t>
            </a:r>
            <a:endParaRPr/>
          </a:p>
        </p:txBody>
      </p:sp>
      <p:sp>
        <p:nvSpPr>
          <p:cNvPr id="345" name="Google Shape;345;p36"/>
          <p:cNvSpPr txBox="1"/>
          <p:nvPr/>
        </p:nvSpPr>
        <p:spPr>
          <a:xfrm>
            <a:off x="1483270" y="1651014"/>
            <a:ext cx="3437204"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CONSULTAS DE AGREGACIÓN - AVG</a:t>
            </a:r>
            <a:endParaRPr/>
          </a:p>
        </p:txBody>
      </p:sp>
      <p:pic>
        <p:nvPicPr>
          <p:cNvPr id="346" name="Google Shape;346;p36"/>
          <p:cNvPicPr preferRelativeResize="0"/>
          <p:nvPr/>
        </p:nvPicPr>
        <p:blipFill rotWithShape="1">
          <a:blip r:embed="rId3">
            <a:alphaModFix/>
          </a:blip>
          <a:srcRect r="1212" b="18757"/>
          <a:stretch/>
        </p:blipFill>
        <p:spPr>
          <a:xfrm>
            <a:off x="1483270" y="2116702"/>
            <a:ext cx="6360339" cy="2296243"/>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7"/>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AGRUPADAS, FUNCIONES DE AGREGACIÓN Y FILTROS</a:t>
            </a:r>
            <a:endParaRPr/>
          </a:p>
        </p:txBody>
      </p:sp>
      <p:sp>
        <p:nvSpPr>
          <p:cNvPr id="353" name="Google Shape;353;p37"/>
          <p:cNvSpPr txBox="1"/>
          <p:nvPr/>
        </p:nvSpPr>
        <p:spPr>
          <a:xfrm>
            <a:off x="1653983" y="1900396"/>
            <a:ext cx="3503706"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chemeClr val="dk1"/>
                </a:solidFill>
                <a:latin typeface="Calibri"/>
                <a:ea typeface="Calibri"/>
                <a:cs typeface="Calibri"/>
                <a:sym typeface="Calibri"/>
              </a:rPr>
              <a:t>CONSULTAS DE AGREGACIÓN - MAX</a:t>
            </a:r>
            <a:endParaRPr/>
          </a:p>
        </p:txBody>
      </p:sp>
      <p:pic>
        <p:nvPicPr>
          <p:cNvPr id="354" name="Google Shape;354;p37"/>
          <p:cNvPicPr preferRelativeResize="0"/>
          <p:nvPr/>
        </p:nvPicPr>
        <p:blipFill rotWithShape="1">
          <a:blip r:embed="rId3">
            <a:alphaModFix/>
          </a:blip>
          <a:srcRect/>
          <a:stretch/>
        </p:blipFill>
        <p:spPr>
          <a:xfrm>
            <a:off x="1653983" y="2333831"/>
            <a:ext cx="6361200" cy="1994091"/>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8"/>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AGRUPADAS, FUNCIONES DE AGREGACIÓN Y FILTROS</a:t>
            </a:r>
            <a:endParaRPr/>
          </a:p>
        </p:txBody>
      </p:sp>
      <p:sp>
        <p:nvSpPr>
          <p:cNvPr id="361" name="Google Shape;361;p38"/>
          <p:cNvSpPr txBox="1"/>
          <p:nvPr/>
        </p:nvSpPr>
        <p:spPr>
          <a:xfrm>
            <a:off x="1637357" y="1651015"/>
            <a:ext cx="3786339"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CONSULTAS DE AGREGACIÓN - SUM</a:t>
            </a:r>
            <a:endParaRPr/>
          </a:p>
        </p:txBody>
      </p:sp>
      <p:pic>
        <p:nvPicPr>
          <p:cNvPr id="362" name="Google Shape;362;p38"/>
          <p:cNvPicPr preferRelativeResize="0"/>
          <p:nvPr/>
        </p:nvPicPr>
        <p:blipFill rotWithShape="1">
          <a:blip r:embed="rId3">
            <a:alphaModFix/>
          </a:blip>
          <a:srcRect/>
          <a:stretch/>
        </p:blipFill>
        <p:spPr>
          <a:xfrm>
            <a:off x="1637357" y="2134325"/>
            <a:ext cx="6361200" cy="2020784"/>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AGRUPADAS, FUNCIONES DE AGREGACIÓN Y FILTROS</a:t>
            </a:r>
            <a:endParaRPr/>
          </a:p>
        </p:txBody>
      </p:sp>
      <p:sp>
        <p:nvSpPr>
          <p:cNvPr id="369" name="Google Shape;369;p39"/>
          <p:cNvSpPr txBox="1"/>
          <p:nvPr/>
        </p:nvSpPr>
        <p:spPr>
          <a:xfrm>
            <a:off x="2095691" y="1421609"/>
            <a:ext cx="5202000"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CONSULTAS DE AGREGACIÓN – MAX, MIN, AVG, COUNT</a:t>
            </a:r>
            <a:endParaRPr/>
          </a:p>
        </p:txBody>
      </p:sp>
      <p:pic>
        <p:nvPicPr>
          <p:cNvPr id="370" name="Google Shape;370;p39"/>
          <p:cNvPicPr preferRelativeResize="0"/>
          <p:nvPr/>
        </p:nvPicPr>
        <p:blipFill rotWithShape="1">
          <a:blip r:embed="rId3">
            <a:alphaModFix/>
          </a:blip>
          <a:srcRect l="1270"/>
          <a:stretch/>
        </p:blipFill>
        <p:spPr>
          <a:xfrm>
            <a:off x="2095691" y="1856954"/>
            <a:ext cx="5202000" cy="2917347"/>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4"/>
          <p:cNvSpPr txBox="1"/>
          <p:nvPr/>
        </p:nvSpPr>
        <p:spPr>
          <a:xfrm>
            <a:off x="868789" y="1828745"/>
            <a:ext cx="4750615" cy="1077218"/>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PREPARACIÓN DE AMBIENTE DE TRABAJO</a:t>
            </a:r>
            <a:endParaRPr/>
          </a:p>
          <a:p>
            <a:pPr marL="11725" marR="0" lvl="0" indent="0" algn="l" rtl="0">
              <a:spcBef>
                <a:spcPts val="0"/>
              </a:spcBef>
              <a:spcAft>
                <a:spcPts val="0"/>
              </a:spcAft>
              <a:buNone/>
            </a:pPr>
            <a:endParaRPr sz="600" b="1">
              <a:solidFill>
                <a:srgbClr val="262626"/>
              </a:solidFill>
              <a:latin typeface="Calibri"/>
              <a:ea typeface="Calibri"/>
              <a:cs typeface="Calibri"/>
              <a:sym typeface="Calibri"/>
            </a:endParaRPr>
          </a:p>
          <a:p>
            <a:pPr marL="297475" marR="0" lvl="0" indent="-285750" algn="l" rtl="0">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Antes de implementar las consultas, debemos preparar el ambiente de trabajo sobre el cual las ejecutaremos:</a:t>
            </a:r>
            <a:endParaRPr/>
          </a:p>
        </p:txBody>
      </p:sp>
      <p:sp>
        <p:nvSpPr>
          <p:cNvPr id="55" name="Google Shape;55;p4"/>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56" name="Google Shape;56;p4"/>
          <p:cNvSpPr txBox="1"/>
          <p:nvPr/>
        </p:nvSpPr>
        <p:spPr>
          <a:xfrm>
            <a:off x="868789" y="2955216"/>
            <a:ext cx="4750615" cy="58477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Calibri"/>
              <a:buAutoNum type="arabicPeriod"/>
            </a:pPr>
            <a:r>
              <a:rPr lang="es-PE" sz="1600">
                <a:solidFill>
                  <a:schemeClr val="dk1"/>
                </a:solidFill>
                <a:latin typeface="Calibri"/>
                <a:ea typeface="Calibri"/>
                <a:cs typeface="Calibri"/>
                <a:sym typeface="Calibri"/>
              </a:rPr>
              <a:t>Usar script de instalación de base de datos ejemplo, archivo entregado, </a:t>
            </a:r>
            <a:r>
              <a:rPr lang="es-PE" sz="1600" b="1">
                <a:solidFill>
                  <a:srgbClr val="7030A0"/>
                </a:solidFill>
                <a:latin typeface="Calibri"/>
                <a:ea typeface="Calibri"/>
                <a:cs typeface="Calibri"/>
                <a:sym typeface="Calibri"/>
              </a:rPr>
              <a:t>Instala_Northwind.sql</a:t>
            </a:r>
            <a:endParaRPr/>
          </a:p>
        </p:txBody>
      </p:sp>
      <p:pic>
        <p:nvPicPr>
          <p:cNvPr id="57" name="Google Shape;57;p4"/>
          <p:cNvPicPr preferRelativeResize="0"/>
          <p:nvPr/>
        </p:nvPicPr>
        <p:blipFill rotWithShape="1">
          <a:blip r:embed="rId3">
            <a:alphaModFix/>
          </a:blip>
          <a:srcRect/>
          <a:stretch/>
        </p:blipFill>
        <p:spPr>
          <a:xfrm>
            <a:off x="6360341" y="2521835"/>
            <a:ext cx="1778114" cy="671329"/>
          </a:xfrm>
          <a:prstGeom prst="rect">
            <a:avLst/>
          </a:prstGeom>
          <a:noFill/>
          <a:ln w="9525" cap="flat" cmpd="sng">
            <a:solidFill>
              <a:schemeClr val="dk1"/>
            </a:solidFill>
            <a:prstDash val="solid"/>
            <a:round/>
            <a:headEnd type="none" w="sm" len="sm"/>
            <a:tailEnd type="none" w="sm" len="sm"/>
          </a:ln>
        </p:spPr>
      </p:pic>
      <p:sp>
        <p:nvSpPr>
          <p:cNvPr id="58" name="Google Shape;58;p4"/>
          <p:cNvSpPr txBox="1"/>
          <p:nvPr/>
        </p:nvSpPr>
        <p:spPr>
          <a:xfrm>
            <a:off x="868789" y="3901142"/>
            <a:ext cx="5297198" cy="33855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Calibri"/>
              <a:buAutoNum type="arabicPeriod" startAt="2"/>
            </a:pPr>
            <a:r>
              <a:rPr lang="es-PE" sz="1600">
                <a:solidFill>
                  <a:schemeClr val="dk1"/>
                </a:solidFill>
                <a:latin typeface="Calibri"/>
                <a:ea typeface="Calibri"/>
                <a:cs typeface="Calibri"/>
                <a:sym typeface="Calibri"/>
              </a:rPr>
              <a:t>Ingresar a </a:t>
            </a:r>
            <a:r>
              <a:rPr lang="es-PE" sz="1600" b="1">
                <a:solidFill>
                  <a:srgbClr val="538CD5"/>
                </a:solidFill>
                <a:latin typeface="Calibri"/>
                <a:ea typeface="Calibri"/>
                <a:cs typeface="Calibri"/>
                <a:sym typeface="Calibri"/>
              </a:rPr>
              <a:t>Microsoft SQL Server Management</a:t>
            </a:r>
            <a:endParaRPr/>
          </a:p>
        </p:txBody>
      </p:sp>
      <p:pic>
        <p:nvPicPr>
          <p:cNvPr id="59" name="Google Shape;59;p4"/>
          <p:cNvPicPr preferRelativeResize="0"/>
          <p:nvPr/>
        </p:nvPicPr>
        <p:blipFill rotWithShape="1">
          <a:blip r:embed="rId4">
            <a:alphaModFix/>
          </a:blip>
          <a:srcRect/>
          <a:stretch/>
        </p:blipFill>
        <p:spPr>
          <a:xfrm>
            <a:off x="6360341" y="3539991"/>
            <a:ext cx="1778114" cy="1173189"/>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0"/>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AGRUPADAS, FUNCIONES DE AGREGACIÓN Y FILTROS</a:t>
            </a:r>
            <a:endParaRPr/>
          </a:p>
        </p:txBody>
      </p:sp>
      <p:sp>
        <p:nvSpPr>
          <p:cNvPr id="377" name="Google Shape;377;p40"/>
          <p:cNvSpPr txBox="1"/>
          <p:nvPr/>
        </p:nvSpPr>
        <p:spPr>
          <a:xfrm>
            <a:off x="1284425" y="1374136"/>
            <a:ext cx="6864639" cy="584775"/>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CONSULTAS DE AGREGACIÓN – CLÁUSULA GROUP BY</a:t>
            </a:r>
            <a:endParaRPr/>
          </a:p>
          <a:p>
            <a:pPr marL="11725" marR="0" lvl="0" indent="0" algn="l" rtl="0">
              <a:spcBef>
                <a:spcPts val="0"/>
              </a:spcBef>
              <a:spcAft>
                <a:spcPts val="0"/>
              </a:spcAft>
              <a:buNone/>
            </a:pPr>
            <a:endParaRPr sz="600" b="1">
              <a:solidFill>
                <a:srgbClr val="262626"/>
              </a:solidFill>
              <a:latin typeface="Calibri"/>
              <a:ea typeface="Calibri"/>
              <a:cs typeface="Calibri"/>
              <a:sym typeface="Calibri"/>
            </a:endParaRPr>
          </a:p>
          <a:p>
            <a:pPr marL="297475" marR="0" lvl="0" indent="-285750" algn="l" rtl="0">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Permite agrupar los resultados de la consulta por una o varias columnas.</a:t>
            </a:r>
            <a:endParaRPr/>
          </a:p>
        </p:txBody>
      </p:sp>
      <p:grpSp>
        <p:nvGrpSpPr>
          <p:cNvPr id="378" name="Google Shape;378;p40"/>
          <p:cNvGrpSpPr/>
          <p:nvPr/>
        </p:nvGrpSpPr>
        <p:grpSpPr>
          <a:xfrm>
            <a:off x="1364125" y="2090575"/>
            <a:ext cx="6864638" cy="2455671"/>
            <a:chOff x="971044" y="2120753"/>
            <a:chExt cx="6864638" cy="2455671"/>
          </a:xfrm>
        </p:grpSpPr>
        <p:pic>
          <p:nvPicPr>
            <p:cNvPr id="379" name="Google Shape;379;p40"/>
            <p:cNvPicPr preferRelativeResize="0"/>
            <p:nvPr/>
          </p:nvPicPr>
          <p:blipFill rotWithShape="1">
            <a:blip r:embed="rId3">
              <a:alphaModFix/>
            </a:blip>
            <a:srcRect/>
            <a:stretch/>
          </p:blipFill>
          <p:spPr>
            <a:xfrm>
              <a:off x="971044" y="2496724"/>
              <a:ext cx="6864638" cy="2079700"/>
            </a:xfrm>
            <a:prstGeom prst="rect">
              <a:avLst/>
            </a:prstGeom>
            <a:noFill/>
            <a:ln w="9525" cap="flat" cmpd="sng">
              <a:solidFill>
                <a:schemeClr val="dk1"/>
              </a:solidFill>
              <a:prstDash val="solid"/>
              <a:round/>
              <a:headEnd type="none" w="sm" len="sm"/>
              <a:tailEnd type="none" w="sm" len="sm"/>
            </a:ln>
          </p:spPr>
        </p:pic>
        <p:sp>
          <p:nvSpPr>
            <p:cNvPr id="380" name="Google Shape;380;p40"/>
            <p:cNvSpPr txBox="1"/>
            <p:nvPr/>
          </p:nvSpPr>
          <p:spPr>
            <a:xfrm>
              <a:off x="971044" y="2120753"/>
              <a:ext cx="686463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800" b="1">
                  <a:solidFill>
                    <a:srgbClr val="7030A0"/>
                  </a:solidFill>
                  <a:latin typeface="Calibri"/>
                  <a:ea typeface="Calibri"/>
                  <a:cs typeface="Calibri"/>
                  <a:sym typeface="Calibri"/>
                </a:rPr>
                <a:t>Sintaxis</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1"/>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AGRUPADAS, FUNCIONES DE AGREGACIÓN Y FILTROS</a:t>
            </a:r>
            <a:endParaRPr/>
          </a:p>
        </p:txBody>
      </p:sp>
      <p:sp>
        <p:nvSpPr>
          <p:cNvPr id="387" name="Google Shape;387;p41"/>
          <p:cNvSpPr txBox="1"/>
          <p:nvPr/>
        </p:nvSpPr>
        <p:spPr>
          <a:xfrm>
            <a:off x="893903" y="2488168"/>
            <a:ext cx="2206921" cy="738664"/>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CONSULTAS DE AGREGACIÓN – CLÁUSULA GROUP BY</a:t>
            </a:r>
            <a:endParaRPr sz="1600">
              <a:solidFill>
                <a:srgbClr val="262626"/>
              </a:solidFill>
              <a:latin typeface="Calibri"/>
              <a:ea typeface="Calibri"/>
              <a:cs typeface="Calibri"/>
              <a:sym typeface="Calibri"/>
            </a:endParaRPr>
          </a:p>
        </p:txBody>
      </p:sp>
      <p:pic>
        <p:nvPicPr>
          <p:cNvPr id="388" name="Google Shape;388;p41"/>
          <p:cNvPicPr preferRelativeResize="0"/>
          <p:nvPr/>
        </p:nvPicPr>
        <p:blipFill rotWithShape="1">
          <a:blip r:embed="rId3">
            <a:alphaModFix/>
          </a:blip>
          <a:srcRect/>
          <a:stretch/>
        </p:blipFill>
        <p:spPr>
          <a:xfrm>
            <a:off x="3100824" y="1029983"/>
            <a:ext cx="5679744" cy="4181201"/>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2"/>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AGRUPADAS, FUNCIONES DE AGREGACIÓN Y FILTROS</a:t>
            </a:r>
            <a:endParaRPr/>
          </a:p>
        </p:txBody>
      </p:sp>
      <p:sp>
        <p:nvSpPr>
          <p:cNvPr id="395" name="Google Shape;395;p42"/>
          <p:cNvSpPr txBox="1"/>
          <p:nvPr/>
        </p:nvSpPr>
        <p:spPr>
          <a:xfrm>
            <a:off x="1480484" y="1308964"/>
            <a:ext cx="4908557"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CONSULTAS DE AGREGACIÓN – CLÁUSULA GROUP BY</a:t>
            </a:r>
            <a:endParaRPr sz="1600">
              <a:solidFill>
                <a:srgbClr val="262626"/>
              </a:solidFill>
              <a:latin typeface="Calibri"/>
              <a:ea typeface="Calibri"/>
              <a:cs typeface="Calibri"/>
              <a:sym typeface="Calibri"/>
            </a:endParaRPr>
          </a:p>
        </p:txBody>
      </p:sp>
      <p:pic>
        <p:nvPicPr>
          <p:cNvPr id="396" name="Google Shape;396;p42"/>
          <p:cNvPicPr preferRelativeResize="0"/>
          <p:nvPr/>
        </p:nvPicPr>
        <p:blipFill rotWithShape="1">
          <a:blip r:embed="rId3">
            <a:alphaModFix/>
          </a:blip>
          <a:srcRect l="1644" r="1295" b="14061"/>
          <a:stretch/>
        </p:blipFill>
        <p:spPr>
          <a:xfrm>
            <a:off x="1480484" y="1851285"/>
            <a:ext cx="6349286" cy="3158076"/>
          </a:xfrm>
          <a:prstGeom prst="rect">
            <a:avLst/>
          </a:prstGeom>
          <a:noFill/>
          <a:ln w="9525" cap="flat" cmpd="sng">
            <a:solidFill>
              <a:srgbClr val="BFBFBF"/>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3"/>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AGRUPADAS, FUNCIONES DE AGREGACIÓN Y FILTROS</a:t>
            </a:r>
            <a:endParaRPr/>
          </a:p>
        </p:txBody>
      </p:sp>
      <p:sp>
        <p:nvSpPr>
          <p:cNvPr id="403" name="Google Shape;403;p43"/>
          <p:cNvSpPr txBox="1"/>
          <p:nvPr/>
        </p:nvSpPr>
        <p:spPr>
          <a:xfrm>
            <a:off x="1138585" y="1155821"/>
            <a:ext cx="5964274"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CONSULTAS DE AGREGACIÓN – CLÁUSULA GROUP BY</a:t>
            </a:r>
            <a:endParaRPr sz="1600">
              <a:solidFill>
                <a:srgbClr val="262626"/>
              </a:solidFill>
              <a:latin typeface="Calibri"/>
              <a:ea typeface="Calibri"/>
              <a:cs typeface="Calibri"/>
              <a:sym typeface="Calibri"/>
            </a:endParaRPr>
          </a:p>
        </p:txBody>
      </p:sp>
      <p:pic>
        <p:nvPicPr>
          <p:cNvPr id="404" name="Google Shape;404;p43"/>
          <p:cNvPicPr preferRelativeResize="0"/>
          <p:nvPr/>
        </p:nvPicPr>
        <p:blipFill rotWithShape="1">
          <a:blip r:embed="rId3">
            <a:alphaModFix/>
          </a:blip>
          <a:srcRect/>
          <a:stretch/>
        </p:blipFill>
        <p:spPr>
          <a:xfrm>
            <a:off x="1138585" y="1569325"/>
            <a:ext cx="7082960" cy="3605406"/>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4"/>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AGRUPADAS, FUNCIONES DE AGREGACIÓN Y FILTROS</a:t>
            </a:r>
            <a:endParaRPr/>
          </a:p>
        </p:txBody>
      </p:sp>
      <p:sp>
        <p:nvSpPr>
          <p:cNvPr id="411" name="Google Shape;411;p44"/>
          <p:cNvSpPr txBox="1"/>
          <p:nvPr/>
        </p:nvSpPr>
        <p:spPr>
          <a:xfrm>
            <a:off x="1742839" y="1198966"/>
            <a:ext cx="4825430"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CONSULTAS DE AGREGACIÓN – CLÁUSULA GROUP BY</a:t>
            </a:r>
            <a:endParaRPr sz="1600">
              <a:solidFill>
                <a:srgbClr val="262626"/>
              </a:solidFill>
              <a:latin typeface="Calibri"/>
              <a:ea typeface="Calibri"/>
              <a:cs typeface="Calibri"/>
              <a:sym typeface="Calibri"/>
            </a:endParaRPr>
          </a:p>
        </p:txBody>
      </p:sp>
      <p:pic>
        <p:nvPicPr>
          <p:cNvPr id="412" name="Google Shape;412;p44"/>
          <p:cNvPicPr preferRelativeResize="0"/>
          <p:nvPr/>
        </p:nvPicPr>
        <p:blipFill rotWithShape="1">
          <a:blip r:embed="rId3">
            <a:alphaModFix/>
          </a:blip>
          <a:srcRect/>
          <a:stretch/>
        </p:blipFill>
        <p:spPr>
          <a:xfrm>
            <a:off x="1742839" y="1669375"/>
            <a:ext cx="6240211" cy="3425390"/>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5"/>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AGRUPADAS, FUNCIONES DE AGREGACIÓN Y FILTROS</a:t>
            </a:r>
            <a:endParaRPr/>
          </a:p>
        </p:txBody>
      </p:sp>
      <p:pic>
        <p:nvPicPr>
          <p:cNvPr id="419" name="Google Shape;419;p45"/>
          <p:cNvPicPr preferRelativeResize="0"/>
          <p:nvPr/>
        </p:nvPicPr>
        <p:blipFill rotWithShape="1">
          <a:blip r:embed="rId3">
            <a:alphaModFix/>
          </a:blip>
          <a:srcRect l="1446" r="1446" b="8210"/>
          <a:stretch/>
        </p:blipFill>
        <p:spPr>
          <a:xfrm>
            <a:off x="4214833" y="1716970"/>
            <a:ext cx="4753679" cy="3560323"/>
          </a:xfrm>
          <a:prstGeom prst="rect">
            <a:avLst/>
          </a:prstGeom>
          <a:noFill/>
          <a:ln w="9525" cap="flat" cmpd="sng">
            <a:solidFill>
              <a:schemeClr val="dk1"/>
            </a:solidFill>
            <a:prstDash val="solid"/>
            <a:round/>
            <a:headEnd type="none" w="sm" len="sm"/>
            <a:tailEnd type="none" w="sm" len="sm"/>
          </a:ln>
        </p:spPr>
      </p:pic>
      <p:sp>
        <p:nvSpPr>
          <p:cNvPr id="420" name="Google Shape;420;p45"/>
          <p:cNvSpPr txBox="1"/>
          <p:nvPr/>
        </p:nvSpPr>
        <p:spPr>
          <a:xfrm>
            <a:off x="265686" y="1734990"/>
            <a:ext cx="3822934" cy="3447098"/>
          </a:xfrm>
          <a:prstGeom prst="rect">
            <a:avLst/>
          </a:prstGeom>
          <a:noFill/>
          <a:ln>
            <a:noFill/>
          </a:ln>
        </p:spPr>
        <p:txBody>
          <a:bodyPr spcFirstLastPara="1" wrap="square" lIns="0" tIns="0" rIns="0" bIns="0" anchor="t" anchorCtr="0">
            <a:spAutoFit/>
          </a:bodyPr>
          <a:lstStyle/>
          <a:p>
            <a:pPr marL="297475" marR="0" lvl="0" indent="-285750" algn="l" rtl="0">
              <a:spcBef>
                <a:spcPts val="0"/>
              </a:spcBef>
              <a:spcAft>
                <a:spcPts val="0"/>
              </a:spcAft>
              <a:buClr>
                <a:srgbClr val="262626"/>
              </a:buClr>
              <a:buSzPts val="1600"/>
              <a:buFont typeface="Arial"/>
              <a:buChar char="•"/>
            </a:pPr>
            <a:r>
              <a:rPr lang="es-PE" sz="1600" b="1">
                <a:solidFill>
                  <a:srgbClr val="262626"/>
                </a:solidFill>
                <a:latin typeface="Calibri"/>
                <a:ea typeface="Calibri"/>
                <a:cs typeface="Calibri"/>
                <a:sym typeface="Calibri"/>
              </a:rPr>
              <a:t>HAVING</a:t>
            </a:r>
            <a:r>
              <a:rPr lang="es-PE" sz="1600">
                <a:solidFill>
                  <a:srgbClr val="262626"/>
                </a:solidFill>
                <a:latin typeface="Calibri"/>
                <a:ea typeface="Calibri"/>
                <a:cs typeface="Calibri"/>
                <a:sym typeface="Calibri"/>
              </a:rPr>
              <a:t> es una cláusula utilizada en SQL para filtrar el resultado de una consulta </a:t>
            </a:r>
            <a:r>
              <a:rPr lang="es-PE" sz="1600" b="1">
                <a:solidFill>
                  <a:srgbClr val="262626"/>
                </a:solidFill>
                <a:latin typeface="Calibri"/>
                <a:ea typeface="Calibri"/>
                <a:cs typeface="Calibri"/>
                <a:sym typeface="Calibri"/>
              </a:rPr>
              <a:t>GROUP BY </a:t>
            </a:r>
            <a:r>
              <a:rPr lang="es-PE" sz="1600">
                <a:solidFill>
                  <a:srgbClr val="262626"/>
                </a:solidFill>
                <a:latin typeface="Calibri"/>
                <a:ea typeface="Calibri"/>
                <a:cs typeface="Calibri"/>
                <a:sym typeface="Calibri"/>
              </a:rPr>
              <a:t>basada en una condición. Mientras que la cláusula </a:t>
            </a:r>
            <a:r>
              <a:rPr lang="es-PE" sz="1600" b="1">
                <a:solidFill>
                  <a:srgbClr val="262626"/>
                </a:solidFill>
                <a:latin typeface="Calibri"/>
                <a:ea typeface="Calibri"/>
                <a:cs typeface="Calibri"/>
                <a:sym typeface="Calibri"/>
              </a:rPr>
              <a:t>WHERE</a:t>
            </a:r>
            <a:r>
              <a:rPr lang="es-PE" sz="1600">
                <a:solidFill>
                  <a:srgbClr val="262626"/>
                </a:solidFill>
                <a:latin typeface="Calibri"/>
                <a:ea typeface="Calibri"/>
                <a:cs typeface="Calibri"/>
                <a:sym typeface="Calibri"/>
              </a:rPr>
              <a:t> se utiliza para filtrar filas individuales, la cláusula </a:t>
            </a:r>
            <a:r>
              <a:rPr lang="es-PE" sz="1600" b="1">
                <a:solidFill>
                  <a:srgbClr val="262626"/>
                </a:solidFill>
                <a:latin typeface="Calibri"/>
                <a:ea typeface="Calibri"/>
                <a:cs typeface="Calibri"/>
                <a:sym typeface="Calibri"/>
              </a:rPr>
              <a:t>HAVING</a:t>
            </a:r>
            <a:r>
              <a:rPr lang="es-PE" sz="1600">
                <a:solidFill>
                  <a:srgbClr val="262626"/>
                </a:solidFill>
                <a:latin typeface="Calibri"/>
                <a:ea typeface="Calibri"/>
                <a:cs typeface="Calibri"/>
                <a:sym typeface="Calibri"/>
              </a:rPr>
              <a:t> se utiliza para filtrar grupos de filas basadas en el resultado de una función de agregación, como </a:t>
            </a:r>
            <a:r>
              <a:rPr lang="es-PE" sz="1600" b="1">
                <a:solidFill>
                  <a:srgbClr val="262626"/>
                </a:solidFill>
                <a:latin typeface="Calibri"/>
                <a:ea typeface="Calibri"/>
                <a:cs typeface="Calibri"/>
                <a:sym typeface="Calibri"/>
              </a:rPr>
              <a:t>SUM</a:t>
            </a:r>
            <a:r>
              <a:rPr lang="es-PE" sz="1600">
                <a:solidFill>
                  <a:srgbClr val="262626"/>
                </a:solidFill>
                <a:latin typeface="Calibri"/>
                <a:ea typeface="Calibri"/>
                <a:cs typeface="Calibri"/>
                <a:sym typeface="Calibri"/>
              </a:rPr>
              <a:t>, </a:t>
            </a:r>
            <a:r>
              <a:rPr lang="es-PE" sz="1600" b="1">
                <a:solidFill>
                  <a:srgbClr val="262626"/>
                </a:solidFill>
                <a:latin typeface="Calibri"/>
                <a:ea typeface="Calibri"/>
                <a:cs typeface="Calibri"/>
                <a:sym typeface="Calibri"/>
              </a:rPr>
              <a:t>COUNT</a:t>
            </a:r>
            <a:r>
              <a:rPr lang="es-PE" sz="1600">
                <a:solidFill>
                  <a:srgbClr val="262626"/>
                </a:solidFill>
                <a:latin typeface="Calibri"/>
                <a:ea typeface="Calibri"/>
                <a:cs typeface="Calibri"/>
                <a:sym typeface="Calibri"/>
              </a:rPr>
              <a:t>, </a:t>
            </a:r>
            <a:r>
              <a:rPr lang="es-PE" sz="1600" b="1">
                <a:solidFill>
                  <a:srgbClr val="262626"/>
                </a:solidFill>
                <a:latin typeface="Calibri"/>
                <a:ea typeface="Calibri"/>
                <a:cs typeface="Calibri"/>
                <a:sym typeface="Calibri"/>
              </a:rPr>
              <a:t>AVG</a:t>
            </a:r>
            <a:r>
              <a:rPr lang="es-PE" sz="1600">
                <a:solidFill>
                  <a:srgbClr val="262626"/>
                </a:solidFill>
                <a:latin typeface="Calibri"/>
                <a:ea typeface="Calibri"/>
                <a:cs typeface="Calibri"/>
                <a:sym typeface="Calibri"/>
              </a:rPr>
              <a:t>, </a:t>
            </a:r>
            <a:r>
              <a:rPr lang="es-PE" sz="1600" b="1">
                <a:solidFill>
                  <a:srgbClr val="262626"/>
                </a:solidFill>
                <a:latin typeface="Calibri"/>
                <a:ea typeface="Calibri"/>
                <a:cs typeface="Calibri"/>
                <a:sym typeface="Calibri"/>
              </a:rPr>
              <a:t>MAX</a:t>
            </a:r>
            <a:r>
              <a:rPr lang="es-PE" sz="1600">
                <a:solidFill>
                  <a:srgbClr val="262626"/>
                </a:solidFill>
                <a:latin typeface="Calibri"/>
                <a:ea typeface="Calibri"/>
                <a:cs typeface="Calibri"/>
                <a:sym typeface="Calibri"/>
              </a:rPr>
              <a:t> o </a:t>
            </a:r>
            <a:r>
              <a:rPr lang="es-PE" sz="1600" b="1">
                <a:solidFill>
                  <a:srgbClr val="262626"/>
                </a:solidFill>
                <a:latin typeface="Calibri"/>
                <a:ea typeface="Calibri"/>
                <a:cs typeface="Calibri"/>
                <a:sym typeface="Calibri"/>
              </a:rPr>
              <a:t>MIN</a:t>
            </a:r>
            <a:r>
              <a:rPr lang="es-PE" sz="1600">
                <a:solidFill>
                  <a:srgbClr val="262626"/>
                </a:solidFill>
                <a:latin typeface="Calibri"/>
                <a:ea typeface="Calibri"/>
                <a:cs typeface="Calibri"/>
                <a:sym typeface="Calibri"/>
              </a:rPr>
              <a:t>.</a:t>
            </a:r>
            <a:endParaRPr/>
          </a:p>
          <a:p>
            <a:pPr marL="297475" marR="0" lvl="0" indent="-184150" algn="l" rtl="0">
              <a:spcBef>
                <a:spcPts val="0"/>
              </a:spcBef>
              <a:spcAft>
                <a:spcPts val="0"/>
              </a:spcAft>
              <a:buClr>
                <a:schemeClr val="dk1"/>
              </a:buClr>
              <a:buSzPts val="1600"/>
              <a:buFont typeface="Arial"/>
              <a:buNone/>
            </a:pPr>
            <a:endParaRPr sz="1600">
              <a:solidFill>
                <a:srgbClr val="262626"/>
              </a:solidFill>
              <a:latin typeface="Calibri"/>
              <a:ea typeface="Calibri"/>
              <a:cs typeface="Calibri"/>
              <a:sym typeface="Calibri"/>
            </a:endParaRPr>
          </a:p>
          <a:p>
            <a:pPr marL="297475" marR="0" lvl="0" indent="-285750" algn="l" rtl="0">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Adicionalmente, </a:t>
            </a:r>
            <a:r>
              <a:rPr lang="es-PE" sz="1600" b="1">
                <a:solidFill>
                  <a:srgbClr val="262626"/>
                </a:solidFill>
                <a:latin typeface="Calibri"/>
                <a:ea typeface="Calibri"/>
                <a:cs typeface="Calibri"/>
                <a:sym typeface="Calibri"/>
              </a:rPr>
              <a:t>ORDER BY</a:t>
            </a:r>
            <a:r>
              <a:rPr lang="es-PE" sz="1600">
                <a:solidFill>
                  <a:srgbClr val="262626"/>
                </a:solidFill>
                <a:latin typeface="Calibri"/>
                <a:ea typeface="Calibri"/>
                <a:cs typeface="Calibri"/>
                <a:sym typeface="Calibri"/>
              </a:rPr>
              <a:t> ordena los registros de salida por el valor de la columna calculada “Nro Pedidos” en forma descendente.</a:t>
            </a:r>
            <a:endParaRPr/>
          </a:p>
        </p:txBody>
      </p:sp>
      <p:sp>
        <p:nvSpPr>
          <p:cNvPr id="421" name="Google Shape;421;p45"/>
          <p:cNvSpPr txBox="1"/>
          <p:nvPr/>
        </p:nvSpPr>
        <p:spPr>
          <a:xfrm>
            <a:off x="265686" y="1285192"/>
            <a:ext cx="6325986" cy="338554"/>
          </a:xfrm>
          <a:prstGeom prst="rect">
            <a:avLst/>
          </a:prstGeom>
          <a:noFill/>
          <a:ln>
            <a:noFill/>
          </a:ln>
        </p:spPr>
        <p:txBody>
          <a:bodyPr spcFirstLastPara="1" wrap="square" lIns="91425" tIns="45700" rIns="91425" bIns="4570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CONSULTAS DE AGREGACIÓN – CLÁUSULA GROUP BY / HAVING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6"/>
          <p:cNvSpPr/>
          <p:nvPr/>
        </p:nvSpPr>
        <p:spPr>
          <a:xfrm>
            <a:off x="0" y="0"/>
            <a:ext cx="9144000" cy="5715000"/>
          </a:xfrm>
          <a:prstGeom prst="rect">
            <a:avLst/>
          </a:prstGeom>
          <a:solidFill>
            <a:srgbClr val="1F85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8" name="Google Shape;428;p46"/>
          <p:cNvSpPr/>
          <p:nvPr/>
        </p:nvSpPr>
        <p:spPr>
          <a:xfrm>
            <a:off x="424252" y="3703125"/>
            <a:ext cx="7828208"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s-PE" sz="2800" b="1">
                <a:solidFill>
                  <a:schemeClr val="lt1"/>
                </a:solidFill>
                <a:latin typeface="Calibri"/>
                <a:ea typeface="Calibri"/>
                <a:cs typeface="Calibri"/>
                <a:sym typeface="Calibri"/>
              </a:rPr>
              <a:t>/ EMPLEO DE FUNCIONES SQL SERVER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7"/>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EMPLEO DE FUNCIONES SQL SERVER</a:t>
            </a:r>
            <a:endParaRPr/>
          </a:p>
        </p:txBody>
      </p:sp>
      <p:sp>
        <p:nvSpPr>
          <p:cNvPr id="435" name="Google Shape;435;p47"/>
          <p:cNvSpPr txBox="1"/>
          <p:nvPr/>
        </p:nvSpPr>
        <p:spPr>
          <a:xfrm>
            <a:off x="705894" y="2037652"/>
            <a:ext cx="3992565" cy="1815882"/>
          </a:xfrm>
          <a:prstGeom prst="rect">
            <a:avLst/>
          </a:prstGeom>
          <a:noFill/>
          <a:ln>
            <a:noFill/>
          </a:ln>
        </p:spPr>
        <p:txBody>
          <a:bodyPr spcFirstLastPara="1" wrap="square" lIns="0" tIns="0" rIns="0" bIns="0" anchor="t" anchorCtr="0">
            <a:spAutoFit/>
          </a:bodyPr>
          <a:lstStyle/>
          <a:p>
            <a:pPr marL="11725" marR="0" lvl="0" indent="0" algn="just" rtl="0">
              <a:spcBef>
                <a:spcPts val="0"/>
              </a:spcBef>
              <a:spcAft>
                <a:spcPts val="0"/>
              </a:spcAft>
              <a:buNone/>
            </a:pPr>
            <a:r>
              <a:rPr lang="es-PE" sz="1600" b="1">
                <a:solidFill>
                  <a:srgbClr val="262626"/>
                </a:solidFill>
                <a:latin typeface="Calibri"/>
                <a:ea typeface="Calibri"/>
                <a:cs typeface="Calibri"/>
                <a:sym typeface="Calibri"/>
              </a:rPr>
              <a:t>¿QUÉ SON LAS FUNCIONES DE SQL SERVER?</a:t>
            </a:r>
            <a:endParaRPr/>
          </a:p>
          <a:p>
            <a:pPr marL="11725" marR="0" lvl="0" indent="0" algn="just" rtl="0">
              <a:spcBef>
                <a:spcPts val="0"/>
              </a:spcBef>
              <a:spcAft>
                <a:spcPts val="0"/>
              </a:spcAft>
              <a:buNone/>
            </a:pPr>
            <a:endParaRPr sz="600" b="1">
              <a:solidFill>
                <a:srgbClr val="262626"/>
              </a:solidFill>
              <a:latin typeface="Calibri"/>
              <a:ea typeface="Calibri"/>
              <a:cs typeface="Calibri"/>
              <a:sym typeface="Calibri"/>
            </a:endParaRPr>
          </a:p>
          <a:p>
            <a:pPr marL="297475" marR="0" lvl="0" indent="-285750" algn="l" rtl="0">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funciones de SQL Server son herramientas incorporadas en el lenguaje SQL que permiten realizar operaciones específicas en los datos almacenados en una base de datos. Estas funciones se clasifican según el tipo de datos que manipulan.</a:t>
            </a:r>
            <a:endParaRPr/>
          </a:p>
        </p:txBody>
      </p:sp>
      <p:pic>
        <p:nvPicPr>
          <p:cNvPr id="436" name="Google Shape;436;p47"/>
          <p:cNvPicPr preferRelativeResize="0"/>
          <p:nvPr/>
        </p:nvPicPr>
        <p:blipFill rotWithShape="1">
          <a:blip r:embed="rId3">
            <a:alphaModFix/>
          </a:blip>
          <a:srcRect/>
          <a:stretch/>
        </p:blipFill>
        <p:spPr>
          <a:xfrm>
            <a:off x="5140867" y="1783601"/>
            <a:ext cx="3297239" cy="2323985"/>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8"/>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EMPLEO DE FUNCIONES SQL SERVER</a:t>
            </a:r>
            <a:endParaRPr/>
          </a:p>
        </p:txBody>
      </p:sp>
      <p:grpSp>
        <p:nvGrpSpPr>
          <p:cNvPr id="443" name="Google Shape;443;p48"/>
          <p:cNvGrpSpPr/>
          <p:nvPr/>
        </p:nvGrpSpPr>
        <p:grpSpPr>
          <a:xfrm>
            <a:off x="1226235" y="1102249"/>
            <a:ext cx="7204493" cy="3867603"/>
            <a:chOff x="1226235" y="1102249"/>
            <a:chExt cx="7204493" cy="3867603"/>
          </a:xfrm>
        </p:grpSpPr>
        <p:sp>
          <p:nvSpPr>
            <p:cNvPr id="444" name="Google Shape;444;p48"/>
            <p:cNvSpPr txBox="1"/>
            <p:nvPr/>
          </p:nvSpPr>
          <p:spPr>
            <a:xfrm>
              <a:off x="1301050" y="1102249"/>
              <a:ext cx="2705684"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FUNCIONES CADENA</a:t>
              </a:r>
              <a:endParaRPr/>
            </a:p>
          </p:txBody>
        </p:sp>
        <p:sp>
          <p:nvSpPr>
            <p:cNvPr id="445" name="Google Shape;445;p48"/>
            <p:cNvSpPr txBox="1"/>
            <p:nvPr/>
          </p:nvSpPr>
          <p:spPr>
            <a:xfrm>
              <a:off x="1226235" y="1415033"/>
              <a:ext cx="7204493" cy="355481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7030A0"/>
                </a:buClr>
                <a:buSzPts val="1500"/>
                <a:buFont typeface="Noto Sans Symbols"/>
                <a:buChar char="▪"/>
              </a:pPr>
              <a:r>
                <a:rPr lang="es-PE" sz="1500" b="1">
                  <a:solidFill>
                    <a:srgbClr val="7030A0"/>
                  </a:solidFill>
                  <a:latin typeface="Calibri"/>
                  <a:ea typeface="Calibri"/>
                  <a:cs typeface="Calibri"/>
                  <a:sym typeface="Calibri"/>
                </a:rPr>
                <a:t>CHARINDEX</a:t>
              </a:r>
              <a:r>
                <a:rPr lang="es-PE" sz="1500">
                  <a:solidFill>
                    <a:schemeClr val="dk1"/>
                  </a:solidFill>
                  <a:latin typeface="Calibri"/>
                  <a:ea typeface="Calibri"/>
                  <a:cs typeface="Calibri"/>
                  <a:sym typeface="Calibri"/>
                </a:rPr>
                <a:t>: devuelve la posición de la primera aparición de un valor de cadena dentro de otra cadena.</a:t>
              </a:r>
              <a:endParaRPr/>
            </a:p>
            <a:p>
              <a:pPr marL="457200" marR="0" lvl="1" indent="0" algn="l" rtl="0">
                <a:spcBef>
                  <a:spcPts val="0"/>
                </a:spcBef>
                <a:spcAft>
                  <a:spcPts val="0"/>
                </a:spcAft>
                <a:buNone/>
              </a:pPr>
              <a:r>
                <a:rPr lang="es-PE" sz="1500" b="1" i="0" u="none" strike="noStrike" cap="none">
                  <a:solidFill>
                    <a:schemeClr val="dk1"/>
                  </a:solidFill>
                  <a:latin typeface="Calibri"/>
                  <a:ea typeface="Calibri"/>
                  <a:cs typeface="Calibri"/>
                  <a:sym typeface="Calibri"/>
                </a:rPr>
                <a:t>Ejemplo</a:t>
              </a:r>
              <a:r>
                <a:rPr lang="es-PE" sz="1500" b="0" i="0" u="none" strike="noStrike" cap="none">
                  <a:solidFill>
                    <a:schemeClr val="dk1"/>
                  </a:solidFill>
                  <a:latin typeface="Calibri"/>
                  <a:ea typeface="Calibri"/>
                  <a:cs typeface="Calibri"/>
                  <a:sym typeface="Calibri"/>
                </a:rPr>
                <a:t>: SELECT </a:t>
              </a:r>
              <a:r>
                <a:rPr lang="es-PE" sz="1500" b="1" i="0" u="none" strike="noStrike" cap="none">
                  <a:solidFill>
                    <a:srgbClr val="7030A0"/>
                  </a:solidFill>
                  <a:latin typeface="Calibri"/>
                  <a:ea typeface="Calibri"/>
                  <a:cs typeface="Calibri"/>
                  <a:sym typeface="Calibri"/>
                </a:rPr>
                <a:t>CHARINDEX</a:t>
              </a:r>
              <a:r>
                <a:rPr lang="es-PE" sz="1500" b="0" i="0" u="none" strike="noStrike" cap="none">
                  <a:solidFill>
                    <a:srgbClr val="7030A0"/>
                  </a:solidFill>
                  <a:latin typeface="Calibri"/>
                  <a:ea typeface="Calibri"/>
                  <a:cs typeface="Calibri"/>
                  <a:sym typeface="Calibri"/>
                </a:rPr>
                <a:t>(</a:t>
              </a:r>
              <a:r>
                <a:rPr lang="es-PE" sz="1500" b="0" i="0" u="none" strike="noStrike" cap="none">
                  <a:solidFill>
                    <a:schemeClr val="dk1"/>
                  </a:solidFill>
                  <a:latin typeface="Calibri"/>
                  <a:ea typeface="Calibri"/>
                  <a:cs typeface="Calibri"/>
                  <a:sym typeface="Calibri"/>
                </a:rPr>
                <a:t>'an', 'banana'</a:t>
              </a:r>
              <a:r>
                <a:rPr lang="es-PE" sz="1500" b="0" i="0" u="none" strike="noStrike" cap="none">
                  <a:solidFill>
                    <a:srgbClr val="7030A0"/>
                  </a:solidFill>
                  <a:latin typeface="Calibri"/>
                  <a:ea typeface="Calibri"/>
                  <a:cs typeface="Calibri"/>
                  <a:sym typeface="Calibri"/>
                </a:rPr>
                <a:t>)</a:t>
              </a:r>
              <a:endParaRPr/>
            </a:p>
            <a:p>
              <a:pPr marL="285750" marR="0" lvl="0" indent="-190500" algn="l" rtl="0">
                <a:spcBef>
                  <a:spcPts val="0"/>
                </a:spcBef>
                <a:spcAft>
                  <a:spcPts val="0"/>
                </a:spcAft>
                <a:buClr>
                  <a:schemeClr val="dk1"/>
                </a:buClr>
                <a:buSzPts val="1500"/>
                <a:buFont typeface="Noto Sans Symbols"/>
                <a:buNone/>
              </a:pPr>
              <a:endParaRPr sz="1500">
                <a:solidFill>
                  <a:schemeClr val="dk1"/>
                </a:solidFill>
                <a:latin typeface="Calibri"/>
                <a:ea typeface="Calibri"/>
                <a:cs typeface="Calibri"/>
                <a:sym typeface="Calibri"/>
              </a:endParaRPr>
            </a:p>
            <a:p>
              <a:pPr marL="285750" marR="0" lvl="0" indent="-285750" algn="l" rtl="0">
                <a:spcBef>
                  <a:spcPts val="0"/>
                </a:spcBef>
                <a:spcAft>
                  <a:spcPts val="0"/>
                </a:spcAft>
                <a:buClr>
                  <a:srgbClr val="7030A0"/>
                </a:buClr>
                <a:buSzPts val="1500"/>
                <a:buFont typeface="Noto Sans Symbols"/>
                <a:buChar char="▪"/>
              </a:pPr>
              <a:r>
                <a:rPr lang="es-PE" sz="1500" b="1">
                  <a:solidFill>
                    <a:srgbClr val="7030A0"/>
                  </a:solidFill>
                  <a:latin typeface="Calibri"/>
                  <a:ea typeface="Calibri"/>
                  <a:cs typeface="Calibri"/>
                  <a:sym typeface="Calibri"/>
                </a:rPr>
                <a:t>CONCAT</a:t>
              </a:r>
              <a:r>
                <a:rPr lang="es-PE" sz="1500">
                  <a:solidFill>
                    <a:schemeClr val="dk1"/>
                  </a:solidFill>
                  <a:latin typeface="Calibri"/>
                  <a:ea typeface="Calibri"/>
                  <a:cs typeface="Calibri"/>
                  <a:sym typeface="Calibri"/>
                </a:rPr>
                <a:t>: concatena dos o más cadenas en una sola. </a:t>
              </a:r>
              <a:endParaRPr/>
            </a:p>
            <a:p>
              <a:pPr marL="457200" marR="0" lvl="1" indent="0" algn="l" rtl="0">
                <a:spcBef>
                  <a:spcPts val="0"/>
                </a:spcBef>
                <a:spcAft>
                  <a:spcPts val="0"/>
                </a:spcAft>
                <a:buNone/>
              </a:pPr>
              <a:r>
                <a:rPr lang="es-PE" sz="1500" b="1" i="0" u="none" strike="noStrike" cap="none">
                  <a:solidFill>
                    <a:schemeClr val="dk1"/>
                  </a:solidFill>
                  <a:latin typeface="Calibri"/>
                  <a:ea typeface="Calibri"/>
                  <a:cs typeface="Calibri"/>
                  <a:sym typeface="Calibri"/>
                </a:rPr>
                <a:t>Ejemplo</a:t>
              </a:r>
              <a:r>
                <a:rPr lang="es-PE" sz="1500" b="0" i="0" u="none" strike="noStrike" cap="none">
                  <a:solidFill>
                    <a:schemeClr val="dk1"/>
                  </a:solidFill>
                  <a:latin typeface="Calibri"/>
                  <a:ea typeface="Calibri"/>
                  <a:cs typeface="Calibri"/>
                  <a:sym typeface="Calibri"/>
                </a:rPr>
                <a:t>: SELECT </a:t>
              </a:r>
              <a:r>
                <a:rPr lang="es-PE" sz="1500" b="1" i="0" u="none" strike="noStrike" cap="none">
                  <a:solidFill>
                    <a:srgbClr val="7030A0"/>
                  </a:solidFill>
                  <a:latin typeface="Calibri"/>
                  <a:ea typeface="Calibri"/>
                  <a:cs typeface="Calibri"/>
                  <a:sym typeface="Calibri"/>
                </a:rPr>
                <a:t>CONCAT</a:t>
              </a:r>
              <a:r>
                <a:rPr lang="es-PE" sz="1500" b="0" i="0" u="none" strike="noStrike" cap="none">
                  <a:solidFill>
                    <a:srgbClr val="7030A0"/>
                  </a:solidFill>
                  <a:latin typeface="Calibri"/>
                  <a:ea typeface="Calibri"/>
                  <a:cs typeface="Calibri"/>
                  <a:sym typeface="Calibri"/>
                </a:rPr>
                <a:t>(</a:t>
              </a:r>
              <a:r>
                <a:rPr lang="es-PE" sz="1500" b="0" i="0" u="none" strike="noStrike" cap="none">
                  <a:solidFill>
                    <a:schemeClr val="dk1"/>
                  </a:solidFill>
                  <a:latin typeface="Calibri"/>
                  <a:ea typeface="Calibri"/>
                  <a:cs typeface="Calibri"/>
                  <a:sym typeface="Calibri"/>
                </a:rPr>
                <a:t>'North', 'wind'</a:t>
              </a:r>
              <a:r>
                <a:rPr lang="es-PE" sz="1500" b="0" i="0" u="none" strike="noStrike" cap="none">
                  <a:solidFill>
                    <a:srgbClr val="7030A0"/>
                  </a:solidFill>
                  <a:latin typeface="Calibri"/>
                  <a:ea typeface="Calibri"/>
                  <a:cs typeface="Calibri"/>
                  <a:sym typeface="Calibri"/>
                </a:rPr>
                <a:t>)</a:t>
              </a:r>
              <a:endParaRPr/>
            </a:p>
            <a:p>
              <a:pPr marL="285750" marR="0" lvl="0" indent="-190500" algn="l" rtl="0">
                <a:spcBef>
                  <a:spcPts val="0"/>
                </a:spcBef>
                <a:spcAft>
                  <a:spcPts val="0"/>
                </a:spcAft>
                <a:buClr>
                  <a:schemeClr val="dk1"/>
                </a:buClr>
                <a:buSzPts val="1500"/>
                <a:buFont typeface="Noto Sans Symbols"/>
                <a:buNone/>
              </a:pPr>
              <a:endParaRPr sz="1500">
                <a:solidFill>
                  <a:schemeClr val="dk1"/>
                </a:solidFill>
                <a:latin typeface="Calibri"/>
                <a:ea typeface="Calibri"/>
                <a:cs typeface="Calibri"/>
                <a:sym typeface="Calibri"/>
              </a:endParaRPr>
            </a:p>
            <a:p>
              <a:pPr marL="285750" marR="0" lvl="0" indent="-285750" algn="l" rtl="0">
                <a:spcBef>
                  <a:spcPts val="0"/>
                </a:spcBef>
                <a:spcAft>
                  <a:spcPts val="0"/>
                </a:spcAft>
                <a:buClr>
                  <a:srgbClr val="7030A0"/>
                </a:buClr>
                <a:buSzPts val="1500"/>
                <a:buFont typeface="Noto Sans Symbols"/>
                <a:buChar char="▪"/>
              </a:pPr>
              <a:r>
                <a:rPr lang="es-PE" sz="1500" b="1">
                  <a:solidFill>
                    <a:srgbClr val="7030A0"/>
                  </a:solidFill>
                  <a:latin typeface="Calibri"/>
                  <a:ea typeface="Calibri"/>
                  <a:cs typeface="Calibri"/>
                  <a:sym typeface="Calibri"/>
                </a:rPr>
                <a:t>LEN</a:t>
              </a:r>
              <a:r>
                <a:rPr lang="es-PE" sz="1500">
                  <a:solidFill>
                    <a:schemeClr val="dk1"/>
                  </a:solidFill>
                  <a:latin typeface="Calibri"/>
                  <a:ea typeface="Calibri"/>
                  <a:cs typeface="Calibri"/>
                  <a:sym typeface="Calibri"/>
                </a:rPr>
                <a:t>: devuelve la longitud de una cadena. </a:t>
              </a:r>
              <a:endParaRPr/>
            </a:p>
            <a:p>
              <a:pPr marL="457200" marR="0" lvl="1" indent="0" algn="l" rtl="0">
                <a:spcBef>
                  <a:spcPts val="0"/>
                </a:spcBef>
                <a:spcAft>
                  <a:spcPts val="0"/>
                </a:spcAft>
                <a:buNone/>
              </a:pPr>
              <a:r>
                <a:rPr lang="es-PE" sz="1500" b="1" i="0" u="none" strike="noStrike" cap="none">
                  <a:solidFill>
                    <a:schemeClr val="dk1"/>
                  </a:solidFill>
                  <a:latin typeface="Calibri"/>
                  <a:ea typeface="Calibri"/>
                  <a:cs typeface="Calibri"/>
                  <a:sym typeface="Calibri"/>
                </a:rPr>
                <a:t>Ejemplo</a:t>
              </a:r>
              <a:r>
                <a:rPr lang="es-PE" sz="1500" b="0" i="0" u="none" strike="noStrike" cap="none">
                  <a:solidFill>
                    <a:schemeClr val="dk1"/>
                  </a:solidFill>
                  <a:latin typeface="Calibri"/>
                  <a:ea typeface="Calibri"/>
                  <a:cs typeface="Calibri"/>
                  <a:sym typeface="Calibri"/>
                </a:rPr>
                <a:t>: SELECT </a:t>
              </a:r>
              <a:r>
                <a:rPr lang="es-PE" sz="1500" b="1" i="0" u="none" strike="noStrike" cap="none">
                  <a:solidFill>
                    <a:srgbClr val="7030A0"/>
                  </a:solidFill>
                  <a:latin typeface="Calibri"/>
                  <a:ea typeface="Calibri"/>
                  <a:cs typeface="Calibri"/>
                  <a:sym typeface="Calibri"/>
                </a:rPr>
                <a:t>LEN</a:t>
              </a:r>
              <a:r>
                <a:rPr lang="es-PE" sz="1500" b="0" i="0" u="none" strike="noStrike" cap="none">
                  <a:solidFill>
                    <a:srgbClr val="7030A0"/>
                  </a:solidFill>
                  <a:latin typeface="Calibri"/>
                  <a:ea typeface="Calibri"/>
                  <a:cs typeface="Calibri"/>
                  <a:sym typeface="Calibri"/>
                </a:rPr>
                <a:t>(</a:t>
              </a:r>
              <a:r>
                <a:rPr lang="es-PE" sz="1500" b="0" i="0" u="none" strike="noStrike" cap="none">
                  <a:solidFill>
                    <a:schemeClr val="dk1"/>
                  </a:solidFill>
                  <a:latin typeface="Calibri"/>
                  <a:ea typeface="Calibri"/>
                  <a:cs typeface="Calibri"/>
                  <a:sym typeface="Calibri"/>
                </a:rPr>
                <a:t>'Hello, world! '</a:t>
              </a:r>
              <a:r>
                <a:rPr lang="es-PE" sz="1500" b="0" i="0" u="none" strike="noStrike" cap="none">
                  <a:solidFill>
                    <a:srgbClr val="7030A0"/>
                  </a:solidFill>
                  <a:latin typeface="Calibri"/>
                  <a:ea typeface="Calibri"/>
                  <a:cs typeface="Calibri"/>
                  <a:sym typeface="Calibri"/>
                </a:rPr>
                <a:t>)</a:t>
              </a:r>
              <a:endParaRPr/>
            </a:p>
            <a:p>
              <a:pPr marL="285750" marR="0" lvl="0" indent="-190500" algn="l" rtl="0">
                <a:spcBef>
                  <a:spcPts val="0"/>
                </a:spcBef>
                <a:spcAft>
                  <a:spcPts val="0"/>
                </a:spcAft>
                <a:buClr>
                  <a:schemeClr val="dk1"/>
                </a:buClr>
                <a:buSzPts val="1500"/>
                <a:buFont typeface="Noto Sans Symbols"/>
                <a:buNone/>
              </a:pPr>
              <a:endParaRPr sz="1500">
                <a:solidFill>
                  <a:schemeClr val="dk1"/>
                </a:solidFill>
                <a:latin typeface="Calibri"/>
                <a:ea typeface="Calibri"/>
                <a:cs typeface="Calibri"/>
                <a:sym typeface="Calibri"/>
              </a:endParaRPr>
            </a:p>
            <a:p>
              <a:pPr marL="285750" marR="0" lvl="0" indent="-285750" algn="l" rtl="0">
                <a:spcBef>
                  <a:spcPts val="0"/>
                </a:spcBef>
                <a:spcAft>
                  <a:spcPts val="0"/>
                </a:spcAft>
                <a:buClr>
                  <a:srgbClr val="7030A0"/>
                </a:buClr>
                <a:buSzPts val="1500"/>
                <a:buFont typeface="Noto Sans Symbols"/>
                <a:buChar char="▪"/>
              </a:pPr>
              <a:r>
                <a:rPr lang="es-PE" sz="1500" b="1">
                  <a:solidFill>
                    <a:srgbClr val="7030A0"/>
                  </a:solidFill>
                  <a:latin typeface="Calibri"/>
                  <a:ea typeface="Calibri"/>
                  <a:cs typeface="Calibri"/>
                  <a:sym typeface="Calibri"/>
                </a:rPr>
                <a:t>LEFT</a:t>
              </a:r>
              <a:r>
                <a:rPr lang="es-PE" sz="1500">
                  <a:solidFill>
                    <a:schemeClr val="dk1"/>
                  </a:solidFill>
                  <a:latin typeface="Calibri"/>
                  <a:ea typeface="Calibri"/>
                  <a:cs typeface="Calibri"/>
                  <a:sym typeface="Calibri"/>
                </a:rPr>
                <a:t>: devuelve una parte especificada de una cadena, comenzando por la izquierda. </a:t>
              </a:r>
              <a:endParaRPr/>
            </a:p>
            <a:p>
              <a:pPr marL="457200" marR="0" lvl="1" indent="0" algn="l" rtl="0">
                <a:spcBef>
                  <a:spcPts val="0"/>
                </a:spcBef>
                <a:spcAft>
                  <a:spcPts val="0"/>
                </a:spcAft>
                <a:buNone/>
              </a:pPr>
              <a:r>
                <a:rPr lang="es-PE" sz="1500" b="1" i="0" u="none" strike="noStrike" cap="none">
                  <a:solidFill>
                    <a:schemeClr val="dk1"/>
                  </a:solidFill>
                  <a:latin typeface="Calibri"/>
                  <a:ea typeface="Calibri"/>
                  <a:cs typeface="Calibri"/>
                  <a:sym typeface="Calibri"/>
                </a:rPr>
                <a:t>Ejemplo</a:t>
              </a:r>
              <a:r>
                <a:rPr lang="es-PE" sz="1500" b="0" i="0" u="none" strike="noStrike" cap="none">
                  <a:solidFill>
                    <a:schemeClr val="dk1"/>
                  </a:solidFill>
                  <a:latin typeface="Calibri"/>
                  <a:ea typeface="Calibri"/>
                  <a:cs typeface="Calibri"/>
                  <a:sym typeface="Calibri"/>
                </a:rPr>
                <a:t>: SELECT </a:t>
              </a:r>
              <a:r>
                <a:rPr lang="es-PE" sz="1500" b="1" i="0" u="none" strike="noStrike" cap="none">
                  <a:solidFill>
                    <a:srgbClr val="7030A0"/>
                  </a:solidFill>
                  <a:latin typeface="Calibri"/>
                  <a:ea typeface="Calibri"/>
                  <a:cs typeface="Calibri"/>
                  <a:sym typeface="Calibri"/>
                </a:rPr>
                <a:t>LEFT</a:t>
              </a:r>
              <a:r>
                <a:rPr lang="es-PE" sz="1500" b="0" i="0" u="none" strike="noStrike" cap="none">
                  <a:solidFill>
                    <a:srgbClr val="7030A0"/>
                  </a:solidFill>
                  <a:latin typeface="Calibri"/>
                  <a:ea typeface="Calibri"/>
                  <a:cs typeface="Calibri"/>
                  <a:sym typeface="Calibri"/>
                </a:rPr>
                <a:t>(</a:t>
              </a:r>
              <a:r>
                <a:rPr lang="es-PE" sz="1500" b="0" i="0" u="none" strike="noStrike" cap="none">
                  <a:solidFill>
                    <a:schemeClr val="dk1"/>
                  </a:solidFill>
                  <a:latin typeface="Calibri"/>
                  <a:ea typeface="Calibri"/>
                  <a:cs typeface="Calibri"/>
                  <a:sym typeface="Calibri"/>
                </a:rPr>
                <a:t>'Northwind', 5</a:t>
              </a:r>
              <a:r>
                <a:rPr lang="es-PE" sz="1500" b="0" i="0" u="none" strike="noStrike" cap="none">
                  <a:solidFill>
                    <a:srgbClr val="7030A0"/>
                  </a:solidFill>
                  <a:latin typeface="Calibri"/>
                  <a:ea typeface="Calibri"/>
                  <a:cs typeface="Calibri"/>
                  <a:sym typeface="Calibri"/>
                </a:rPr>
                <a:t>)</a:t>
              </a:r>
              <a:endParaRPr/>
            </a:p>
            <a:p>
              <a:pPr marL="285750" marR="0" lvl="0" indent="-190500" algn="l" rtl="0">
                <a:spcBef>
                  <a:spcPts val="0"/>
                </a:spcBef>
                <a:spcAft>
                  <a:spcPts val="0"/>
                </a:spcAft>
                <a:buClr>
                  <a:schemeClr val="dk1"/>
                </a:buClr>
                <a:buSzPts val="1500"/>
                <a:buFont typeface="Noto Sans Symbols"/>
                <a:buNone/>
              </a:pPr>
              <a:endParaRPr sz="1500">
                <a:solidFill>
                  <a:schemeClr val="dk1"/>
                </a:solidFill>
                <a:latin typeface="Calibri"/>
                <a:ea typeface="Calibri"/>
                <a:cs typeface="Calibri"/>
                <a:sym typeface="Calibri"/>
              </a:endParaRPr>
            </a:p>
            <a:p>
              <a:pPr marL="285750" marR="0" lvl="0" indent="-285750" algn="l" rtl="0">
                <a:spcBef>
                  <a:spcPts val="0"/>
                </a:spcBef>
                <a:spcAft>
                  <a:spcPts val="0"/>
                </a:spcAft>
                <a:buClr>
                  <a:srgbClr val="7030A0"/>
                </a:buClr>
                <a:buSzPts val="1500"/>
                <a:buFont typeface="Noto Sans Symbols"/>
                <a:buChar char="▪"/>
              </a:pPr>
              <a:r>
                <a:rPr lang="es-PE" sz="1500" b="1">
                  <a:solidFill>
                    <a:srgbClr val="7030A0"/>
                  </a:solidFill>
                  <a:latin typeface="Calibri"/>
                  <a:ea typeface="Calibri"/>
                  <a:cs typeface="Calibri"/>
                  <a:sym typeface="Calibri"/>
                </a:rPr>
                <a:t>RIGHT</a:t>
              </a:r>
              <a:r>
                <a:rPr lang="es-PE" sz="1500">
                  <a:solidFill>
                    <a:schemeClr val="dk1"/>
                  </a:solidFill>
                  <a:latin typeface="Calibri"/>
                  <a:ea typeface="Calibri"/>
                  <a:cs typeface="Calibri"/>
                  <a:sym typeface="Calibri"/>
                </a:rPr>
                <a:t>: devuelve una parte especificada de una cadena, comenzando por la derecha. </a:t>
              </a:r>
              <a:endParaRPr/>
            </a:p>
            <a:p>
              <a:pPr marL="457200" marR="0" lvl="1" indent="0" algn="l" rtl="0">
                <a:spcBef>
                  <a:spcPts val="0"/>
                </a:spcBef>
                <a:spcAft>
                  <a:spcPts val="0"/>
                </a:spcAft>
                <a:buNone/>
              </a:pPr>
              <a:r>
                <a:rPr lang="es-PE" sz="1500" b="1" i="0" u="none" strike="noStrike" cap="none">
                  <a:solidFill>
                    <a:schemeClr val="dk1"/>
                  </a:solidFill>
                  <a:latin typeface="Calibri"/>
                  <a:ea typeface="Calibri"/>
                  <a:cs typeface="Calibri"/>
                  <a:sym typeface="Calibri"/>
                </a:rPr>
                <a:t>Ejemplo</a:t>
              </a:r>
              <a:r>
                <a:rPr lang="es-PE" sz="1500" b="0" i="0" u="none" strike="noStrike" cap="none">
                  <a:solidFill>
                    <a:schemeClr val="dk1"/>
                  </a:solidFill>
                  <a:latin typeface="Calibri"/>
                  <a:ea typeface="Calibri"/>
                  <a:cs typeface="Calibri"/>
                  <a:sym typeface="Calibri"/>
                </a:rPr>
                <a:t>: SELECT </a:t>
              </a:r>
              <a:r>
                <a:rPr lang="es-PE" sz="1500" b="1" i="0" u="none" strike="noStrike" cap="none">
                  <a:solidFill>
                    <a:srgbClr val="7030A0"/>
                  </a:solidFill>
                  <a:latin typeface="Calibri"/>
                  <a:ea typeface="Calibri"/>
                  <a:cs typeface="Calibri"/>
                  <a:sym typeface="Calibri"/>
                </a:rPr>
                <a:t>RIGHT</a:t>
              </a:r>
              <a:r>
                <a:rPr lang="es-PE" sz="1500" b="0" i="0" u="none" strike="noStrike" cap="none">
                  <a:solidFill>
                    <a:srgbClr val="7030A0"/>
                  </a:solidFill>
                  <a:latin typeface="Calibri"/>
                  <a:ea typeface="Calibri"/>
                  <a:cs typeface="Calibri"/>
                  <a:sym typeface="Calibri"/>
                </a:rPr>
                <a:t>(</a:t>
              </a:r>
              <a:r>
                <a:rPr lang="es-PE" sz="1500" b="0" i="0" u="none" strike="noStrike" cap="none">
                  <a:solidFill>
                    <a:schemeClr val="dk1"/>
                  </a:solidFill>
                  <a:latin typeface="Calibri"/>
                  <a:ea typeface="Calibri"/>
                  <a:cs typeface="Calibri"/>
                  <a:sym typeface="Calibri"/>
                </a:rPr>
                <a:t>'Northwind', 4</a:t>
              </a:r>
              <a:r>
                <a:rPr lang="es-PE" sz="1500" b="0" i="0" u="none" strike="noStrike" cap="none">
                  <a:solidFill>
                    <a:srgbClr val="7030A0"/>
                  </a:solidFill>
                  <a:latin typeface="Calibri"/>
                  <a:ea typeface="Calibri"/>
                  <a:cs typeface="Calibri"/>
                  <a:sym typeface="Calibri"/>
                </a:rPr>
                <a:t>)</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9"/>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EMPLEO DE FUNCIONES SQL SERVER</a:t>
            </a:r>
            <a:endParaRPr/>
          </a:p>
        </p:txBody>
      </p:sp>
      <p:sp>
        <p:nvSpPr>
          <p:cNvPr id="452" name="Google Shape;452;p49"/>
          <p:cNvSpPr txBox="1"/>
          <p:nvPr/>
        </p:nvSpPr>
        <p:spPr>
          <a:xfrm>
            <a:off x="1338181" y="1429621"/>
            <a:ext cx="2913503"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FUNCIONES CADENA</a:t>
            </a:r>
            <a:endParaRPr/>
          </a:p>
        </p:txBody>
      </p:sp>
      <p:sp>
        <p:nvSpPr>
          <p:cNvPr id="453" name="Google Shape;453;p49"/>
          <p:cNvSpPr txBox="1"/>
          <p:nvPr/>
        </p:nvSpPr>
        <p:spPr>
          <a:xfrm>
            <a:off x="1234715" y="1786578"/>
            <a:ext cx="6674569" cy="30469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7030A0"/>
              </a:buClr>
              <a:buSzPts val="1600"/>
              <a:buFont typeface="Noto Sans Symbols"/>
              <a:buChar char="▪"/>
            </a:pPr>
            <a:r>
              <a:rPr lang="es-PE" sz="1600" b="1">
                <a:solidFill>
                  <a:srgbClr val="7030A0"/>
                </a:solidFill>
                <a:latin typeface="Calibri"/>
                <a:ea typeface="Calibri"/>
                <a:cs typeface="Calibri"/>
                <a:sym typeface="Calibri"/>
              </a:rPr>
              <a:t>REPLACE</a:t>
            </a:r>
            <a:r>
              <a:rPr lang="es-PE" sz="1600">
                <a:solidFill>
                  <a:schemeClr val="dk1"/>
                </a:solidFill>
                <a:latin typeface="Calibri"/>
                <a:ea typeface="Calibri"/>
                <a:cs typeface="Calibri"/>
                <a:sym typeface="Calibri"/>
              </a:rPr>
              <a:t>: reemplaza todas las apariciones de un valor de cadena dentro de otra cadena con un nuevo valor de cadena. </a:t>
            </a:r>
            <a:endParaRPr/>
          </a:p>
          <a:p>
            <a:pPr marL="457200" marR="0" lvl="1" indent="0" algn="l" rtl="0">
              <a:spcBef>
                <a:spcPts val="0"/>
              </a:spcBef>
              <a:spcAft>
                <a:spcPts val="0"/>
              </a:spcAft>
              <a:buNone/>
            </a:pPr>
            <a:r>
              <a:rPr lang="es-PE" sz="1600" b="1" i="0" u="none" strike="noStrike" cap="none">
                <a:solidFill>
                  <a:schemeClr val="dk1"/>
                </a:solidFill>
                <a:latin typeface="Calibri"/>
                <a:ea typeface="Calibri"/>
                <a:cs typeface="Calibri"/>
                <a:sym typeface="Calibri"/>
              </a:rPr>
              <a:t>Ejemplo</a:t>
            </a:r>
            <a:r>
              <a:rPr lang="es-PE" sz="1600" b="0" i="0" u="none" strike="noStrike" cap="none">
                <a:solidFill>
                  <a:schemeClr val="dk1"/>
                </a:solidFill>
                <a:latin typeface="Calibri"/>
                <a:ea typeface="Calibri"/>
                <a:cs typeface="Calibri"/>
                <a:sym typeface="Calibri"/>
              </a:rPr>
              <a:t>: SELECT </a:t>
            </a:r>
            <a:r>
              <a:rPr lang="es-PE" sz="1600" b="1" i="0" u="none" strike="noStrike" cap="none">
                <a:solidFill>
                  <a:srgbClr val="7030A0"/>
                </a:solidFill>
                <a:latin typeface="Calibri"/>
                <a:ea typeface="Calibri"/>
                <a:cs typeface="Calibri"/>
                <a:sym typeface="Calibri"/>
              </a:rPr>
              <a:t>REPLACE</a:t>
            </a:r>
            <a:r>
              <a:rPr lang="es-PE" sz="1600" b="0" i="0" u="none" strike="noStrike" cap="none">
                <a:solidFill>
                  <a:srgbClr val="7030A0"/>
                </a:solidFill>
                <a:latin typeface="Calibri"/>
                <a:ea typeface="Calibri"/>
                <a:cs typeface="Calibri"/>
                <a:sym typeface="Calibri"/>
              </a:rPr>
              <a:t>(</a:t>
            </a:r>
            <a:r>
              <a:rPr lang="es-PE" sz="1600" b="0" i="0" u="none" strike="noStrike" cap="none">
                <a:solidFill>
                  <a:schemeClr val="dk1"/>
                </a:solidFill>
                <a:latin typeface="Calibri"/>
                <a:ea typeface="Calibri"/>
                <a:cs typeface="Calibri"/>
                <a:sym typeface="Calibri"/>
              </a:rPr>
              <a:t>'The quick brown fox', 'brown', 'red'</a:t>
            </a:r>
            <a:r>
              <a:rPr lang="es-PE" sz="1600" b="0" i="0" u="none" strike="noStrike" cap="none">
                <a:solidFill>
                  <a:srgbClr val="7030A0"/>
                </a:solidFill>
                <a:latin typeface="Calibri"/>
                <a:ea typeface="Calibri"/>
                <a:cs typeface="Calibri"/>
                <a:sym typeface="Calibri"/>
              </a:rPr>
              <a:t>)</a:t>
            </a:r>
            <a:endParaRPr/>
          </a:p>
          <a:p>
            <a:pPr marL="285750" marR="0" lvl="0" indent="-184150" algn="l" rtl="0">
              <a:spcBef>
                <a:spcPts val="0"/>
              </a:spcBef>
              <a:spcAft>
                <a:spcPts val="0"/>
              </a:spcAft>
              <a:buClr>
                <a:schemeClr val="dk1"/>
              </a:buClr>
              <a:buSzPts val="1600"/>
              <a:buFont typeface="Noto Sans Symbols"/>
              <a:buNone/>
            </a:pP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rgbClr val="7030A0"/>
              </a:buClr>
              <a:buSzPts val="1600"/>
              <a:buFont typeface="Noto Sans Symbols"/>
              <a:buChar char="▪"/>
            </a:pPr>
            <a:r>
              <a:rPr lang="es-PE" sz="1600" b="1">
                <a:solidFill>
                  <a:srgbClr val="7030A0"/>
                </a:solidFill>
                <a:latin typeface="Calibri"/>
                <a:ea typeface="Calibri"/>
                <a:cs typeface="Calibri"/>
                <a:sym typeface="Calibri"/>
              </a:rPr>
              <a:t>SUBSTRING</a:t>
            </a:r>
            <a:r>
              <a:rPr lang="es-PE" sz="1600">
                <a:solidFill>
                  <a:schemeClr val="dk1"/>
                </a:solidFill>
                <a:latin typeface="Calibri"/>
                <a:ea typeface="Calibri"/>
                <a:cs typeface="Calibri"/>
                <a:sym typeface="Calibri"/>
              </a:rPr>
              <a:t>: devuelve una parte especificada de una cadena. </a:t>
            </a:r>
            <a:endParaRPr/>
          </a:p>
          <a:p>
            <a:pPr marL="457200" marR="0" lvl="1" indent="0" algn="l" rtl="0">
              <a:spcBef>
                <a:spcPts val="0"/>
              </a:spcBef>
              <a:spcAft>
                <a:spcPts val="0"/>
              </a:spcAft>
              <a:buNone/>
            </a:pPr>
            <a:r>
              <a:rPr lang="es-PE" sz="1600" b="1" i="0" u="none" strike="noStrike" cap="none">
                <a:solidFill>
                  <a:schemeClr val="dk1"/>
                </a:solidFill>
                <a:latin typeface="Calibri"/>
                <a:ea typeface="Calibri"/>
                <a:cs typeface="Calibri"/>
                <a:sym typeface="Calibri"/>
              </a:rPr>
              <a:t>Ejemplo</a:t>
            </a:r>
            <a:r>
              <a:rPr lang="es-PE" sz="1600" b="0" i="0" u="none" strike="noStrike" cap="none">
                <a:solidFill>
                  <a:schemeClr val="dk1"/>
                </a:solidFill>
                <a:latin typeface="Calibri"/>
                <a:ea typeface="Calibri"/>
                <a:cs typeface="Calibri"/>
                <a:sym typeface="Calibri"/>
              </a:rPr>
              <a:t>: SELECT </a:t>
            </a:r>
            <a:r>
              <a:rPr lang="es-PE" sz="1600" b="1" i="0" u="none" strike="noStrike" cap="none">
                <a:solidFill>
                  <a:srgbClr val="7030A0"/>
                </a:solidFill>
                <a:latin typeface="Calibri"/>
                <a:ea typeface="Calibri"/>
                <a:cs typeface="Calibri"/>
                <a:sym typeface="Calibri"/>
              </a:rPr>
              <a:t>SUBSTRING</a:t>
            </a:r>
            <a:r>
              <a:rPr lang="es-PE" sz="1600" b="0" i="0" u="none" strike="noStrike" cap="none">
                <a:solidFill>
                  <a:srgbClr val="7030A0"/>
                </a:solidFill>
                <a:latin typeface="Calibri"/>
                <a:ea typeface="Calibri"/>
                <a:cs typeface="Calibri"/>
                <a:sym typeface="Calibri"/>
              </a:rPr>
              <a:t>(</a:t>
            </a:r>
            <a:r>
              <a:rPr lang="es-PE" sz="1600" b="0" i="0" u="none" strike="noStrike" cap="none">
                <a:solidFill>
                  <a:schemeClr val="dk1"/>
                </a:solidFill>
                <a:latin typeface="Calibri"/>
                <a:ea typeface="Calibri"/>
                <a:cs typeface="Calibri"/>
                <a:sym typeface="Calibri"/>
              </a:rPr>
              <a:t>'Northwind', 2, 5</a:t>
            </a:r>
            <a:r>
              <a:rPr lang="es-PE" sz="1600" b="0" i="0" u="none" strike="noStrike" cap="none">
                <a:solidFill>
                  <a:srgbClr val="7030A0"/>
                </a:solidFill>
                <a:latin typeface="Calibri"/>
                <a:ea typeface="Calibri"/>
                <a:cs typeface="Calibri"/>
                <a:sym typeface="Calibri"/>
              </a:rPr>
              <a:t>)</a:t>
            </a:r>
            <a:endParaRPr/>
          </a:p>
          <a:p>
            <a:pPr marL="285750" marR="0" lvl="0" indent="-184150" algn="l" rtl="0">
              <a:spcBef>
                <a:spcPts val="0"/>
              </a:spcBef>
              <a:spcAft>
                <a:spcPts val="0"/>
              </a:spcAft>
              <a:buClr>
                <a:schemeClr val="dk1"/>
              </a:buClr>
              <a:buSzPts val="1600"/>
              <a:buFont typeface="Noto Sans Symbols"/>
              <a:buNone/>
            </a:pP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rgbClr val="7030A0"/>
              </a:buClr>
              <a:buSzPts val="1600"/>
              <a:buFont typeface="Noto Sans Symbols"/>
              <a:buChar char="▪"/>
            </a:pPr>
            <a:r>
              <a:rPr lang="es-PE" sz="1600" b="1">
                <a:solidFill>
                  <a:srgbClr val="7030A0"/>
                </a:solidFill>
                <a:latin typeface="Calibri"/>
                <a:ea typeface="Calibri"/>
                <a:cs typeface="Calibri"/>
                <a:sym typeface="Calibri"/>
              </a:rPr>
              <a:t>LOWER</a:t>
            </a:r>
            <a:r>
              <a:rPr lang="es-PE" sz="1600">
                <a:solidFill>
                  <a:schemeClr val="dk1"/>
                </a:solidFill>
                <a:latin typeface="Calibri"/>
                <a:ea typeface="Calibri"/>
                <a:cs typeface="Calibri"/>
                <a:sym typeface="Calibri"/>
              </a:rPr>
              <a:t>: convierte una cadena en minúsculas. </a:t>
            </a:r>
            <a:endParaRPr/>
          </a:p>
          <a:p>
            <a:pPr marL="457200" marR="0" lvl="1" indent="0" algn="l" rtl="0">
              <a:spcBef>
                <a:spcPts val="0"/>
              </a:spcBef>
              <a:spcAft>
                <a:spcPts val="0"/>
              </a:spcAft>
              <a:buNone/>
            </a:pPr>
            <a:r>
              <a:rPr lang="es-PE" sz="1600" b="1" i="0" u="none" strike="noStrike" cap="none">
                <a:solidFill>
                  <a:schemeClr val="dk1"/>
                </a:solidFill>
                <a:latin typeface="Calibri"/>
                <a:ea typeface="Calibri"/>
                <a:cs typeface="Calibri"/>
                <a:sym typeface="Calibri"/>
              </a:rPr>
              <a:t>Ejemplo</a:t>
            </a:r>
            <a:r>
              <a:rPr lang="es-PE" sz="1600" b="0" i="0" u="none" strike="noStrike" cap="none">
                <a:solidFill>
                  <a:schemeClr val="dk1"/>
                </a:solidFill>
                <a:latin typeface="Calibri"/>
                <a:ea typeface="Calibri"/>
                <a:cs typeface="Calibri"/>
                <a:sym typeface="Calibri"/>
              </a:rPr>
              <a:t>: SELECT </a:t>
            </a:r>
            <a:r>
              <a:rPr lang="es-PE" sz="1600" b="1" i="0" u="none" strike="noStrike" cap="none">
                <a:solidFill>
                  <a:srgbClr val="7030A0"/>
                </a:solidFill>
                <a:latin typeface="Calibri"/>
                <a:ea typeface="Calibri"/>
                <a:cs typeface="Calibri"/>
                <a:sym typeface="Calibri"/>
              </a:rPr>
              <a:t>LOWER</a:t>
            </a:r>
            <a:r>
              <a:rPr lang="es-PE" sz="1600" b="0" i="0" u="none" strike="noStrike" cap="none">
                <a:solidFill>
                  <a:srgbClr val="7030A0"/>
                </a:solidFill>
                <a:latin typeface="Calibri"/>
                <a:ea typeface="Calibri"/>
                <a:cs typeface="Calibri"/>
                <a:sym typeface="Calibri"/>
              </a:rPr>
              <a:t>(</a:t>
            </a:r>
            <a:r>
              <a:rPr lang="es-PE" sz="1600" b="0" i="0" u="none" strike="noStrike" cap="none">
                <a:solidFill>
                  <a:schemeClr val="dk1"/>
                </a:solidFill>
                <a:latin typeface="Calibri"/>
                <a:ea typeface="Calibri"/>
                <a:cs typeface="Calibri"/>
                <a:sym typeface="Calibri"/>
              </a:rPr>
              <a:t>'NORTHWIND'</a:t>
            </a:r>
            <a:r>
              <a:rPr lang="es-PE" sz="1600" b="0" i="0" u="none" strike="noStrike" cap="none">
                <a:solidFill>
                  <a:srgbClr val="7030A0"/>
                </a:solidFill>
                <a:latin typeface="Calibri"/>
                <a:ea typeface="Calibri"/>
                <a:cs typeface="Calibri"/>
                <a:sym typeface="Calibri"/>
              </a:rPr>
              <a:t>)</a:t>
            </a:r>
            <a:endParaRPr/>
          </a:p>
          <a:p>
            <a:pPr marL="285750" marR="0" lvl="0" indent="-184150" algn="l" rtl="0">
              <a:spcBef>
                <a:spcPts val="0"/>
              </a:spcBef>
              <a:spcAft>
                <a:spcPts val="0"/>
              </a:spcAft>
              <a:buClr>
                <a:schemeClr val="dk1"/>
              </a:buClr>
              <a:buSzPts val="1600"/>
              <a:buFont typeface="Noto Sans Symbols"/>
              <a:buNone/>
            </a:pP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rgbClr val="7030A0"/>
              </a:buClr>
              <a:buSzPts val="1600"/>
              <a:buFont typeface="Noto Sans Symbols"/>
              <a:buChar char="▪"/>
            </a:pPr>
            <a:r>
              <a:rPr lang="es-PE" sz="1600" b="1">
                <a:solidFill>
                  <a:srgbClr val="7030A0"/>
                </a:solidFill>
                <a:latin typeface="Calibri"/>
                <a:ea typeface="Calibri"/>
                <a:cs typeface="Calibri"/>
                <a:sym typeface="Calibri"/>
              </a:rPr>
              <a:t>UPPER</a:t>
            </a:r>
            <a:r>
              <a:rPr lang="es-PE" sz="1600">
                <a:solidFill>
                  <a:schemeClr val="dk1"/>
                </a:solidFill>
                <a:latin typeface="Calibri"/>
                <a:ea typeface="Calibri"/>
                <a:cs typeface="Calibri"/>
                <a:sym typeface="Calibri"/>
              </a:rPr>
              <a:t>: convierte una cadena en mayúsculas. </a:t>
            </a:r>
            <a:endParaRPr/>
          </a:p>
          <a:p>
            <a:pPr marL="457200" marR="0" lvl="1" indent="0" algn="l" rtl="0">
              <a:spcBef>
                <a:spcPts val="0"/>
              </a:spcBef>
              <a:spcAft>
                <a:spcPts val="0"/>
              </a:spcAft>
              <a:buNone/>
            </a:pPr>
            <a:r>
              <a:rPr lang="es-PE" sz="1600" b="1" i="0" u="none" strike="noStrike" cap="none">
                <a:solidFill>
                  <a:schemeClr val="dk1"/>
                </a:solidFill>
                <a:latin typeface="Calibri"/>
                <a:ea typeface="Calibri"/>
                <a:cs typeface="Calibri"/>
                <a:sym typeface="Calibri"/>
              </a:rPr>
              <a:t>Ejemplo</a:t>
            </a:r>
            <a:r>
              <a:rPr lang="es-PE" sz="1600" b="0" i="0" u="none" strike="noStrike" cap="none">
                <a:solidFill>
                  <a:schemeClr val="dk1"/>
                </a:solidFill>
                <a:latin typeface="Calibri"/>
                <a:ea typeface="Calibri"/>
                <a:cs typeface="Calibri"/>
                <a:sym typeface="Calibri"/>
              </a:rPr>
              <a:t>: SELECT </a:t>
            </a:r>
            <a:r>
              <a:rPr lang="es-PE" sz="1600" b="1" i="0" u="none" strike="noStrike" cap="none">
                <a:solidFill>
                  <a:srgbClr val="7030A0"/>
                </a:solidFill>
                <a:latin typeface="Calibri"/>
                <a:ea typeface="Calibri"/>
                <a:cs typeface="Calibri"/>
                <a:sym typeface="Calibri"/>
              </a:rPr>
              <a:t>UPPER</a:t>
            </a:r>
            <a:r>
              <a:rPr lang="es-PE" sz="1600" b="0" i="0" u="none" strike="noStrike" cap="none">
                <a:solidFill>
                  <a:srgbClr val="7030A0"/>
                </a:solidFill>
                <a:latin typeface="Calibri"/>
                <a:ea typeface="Calibri"/>
                <a:cs typeface="Calibri"/>
                <a:sym typeface="Calibri"/>
              </a:rPr>
              <a:t>(</a:t>
            </a:r>
            <a:r>
              <a:rPr lang="es-PE" sz="1600" b="0" i="0" u="none" strike="noStrike" cap="none">
                <a:solidFill>
                  <a:schemeClr val="dk1"/>
                </a:solidFill>
                <a:latin typeface="Calibri"/>
                <a:ea typeface="Calibri"/>
                <a:cs typeface="Calibri"/>
                <a:sym typeface="Calibri"/>
              </a:rPr>
              <a:t>'northwind'</a:t>
            </a:r>
            <a:r>
              <a:rPr lang="es-PE" sz="1600" b="0" i="0" u="none" strike="noStrike" cap="none">
                <a:solidFill>
                  <a:srgbClr val="7030A0"/>
                </a:solidFill>
                <a:latin typeface="Calibri"/>
                <a:ea typeface="Calibri"/>
                <a:cs typeface="Calibri"/>
                <a:sym typeface="Calibri"/>
              </a:rPr>
              <a: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5"/>
          <p:cNvSpPr txBox="1"/>
          <p:nvPr/>
        </p:nvSpPr>
        <p:spPr>
          <a:xfrm>
            <a:off x="1045940" y="1085474"/>
            <a:ext cx="4373119"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PREPARACIÓN DE AMBIENTE DE TRABAJO</a:t>
            </a:r>
            <a:endParaRPr sz="1600">
              <a:solidFill>
                <a:srgbClr val="262626"/>
              </a:solidFill>
              <a:latin typeface="Calibri"/>
              <a:ea typeface="Calibri"/>
              <a:cs typeface="Calibri"/>
              <a:sym typeface="Calibri"/>
            </a:endParaRPr>
          </a:p>
        </p:txBody>
      </p:sp>
      <p:sp>
        <p:nvSpPr>
          <p:cNvPr id="66" name="Google Shape;66;p5"/>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67" name="Google Shape;67;p5"/>
          <p:cNvSpPr txBox="1"/>
          <p:nvPr/>
        </p:nvSpPr>
        <p:spPr>
          <a:xfrm>
            <a:off x="963989" y="1394110"/>
            <a:ext cx="4655415" cy="338554"/>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1600"/>
              <a:buFont typeface="Calibri"/>
              <a:buAutoNum type="arabicPeriod" startAt="3"/>
            </a:pPr>
            <a:r>
              <a:rPr lang="es-PE" sz="1600">
                <a:solidFill>
                  <a:schemeClr val="dk1"/>
                </a:solidFill>
                <a:latin typeface="Calibri"/>
                <a:ea typeface="Calibri"/>
                <a:cs typeface="Calibri"/>
                <a:sym typeface="Calibri"/>
              </a:rPr>
              <a:t>Ir a la opción del menú: </a:t>
            </a:r>
            <a:r>
              <a:rPr lang="es-PE" sz="1600" b="1">
                <a:solidFill>
                  <a:srgbClr val="7030A0"/>
                </a:solidFill>
                <a:latin typeface="Calibri"/>
                <a:ea typeface="Calibri"/>
                <a:cs typeface="Calibri"/>
                <a:sym typeface="Calibri"/>
              </a:rPr>
              <a:t>Archivos\Open\File</a:t>
            </a:r>
            <a:endParaRPr/>
          </a:p>
        </p:txBody>
      </p:sp>
      <p:pic>
        <p:nvPicPr>
          <p:cNvPr id="68" name="Google Shape;68;p5"/>
          <p:cNvPicPr preferRelativeResize="0"/>
          <p:nvPr/>
        </p:nvPicPr>
        <p:blipFill rotWithShape="1">
          <a:blip r:embed="rId3">
            <a:alphaModFix/>
          </a:blip>
          <a:srcRect/>
          <a:stretch/>
        </p:blipFill>
        <p:spPr>
          <a:xfrm>
            <a:off x="2456205" y="2022826"/>
            <a:ext cx="5156163" cy="3039000"/>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0"/>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EMPLEO DE FUNCIONES SQL SERVER</a:t>
            </a:r>
            <a:endParaRPr/>
          </a:p>
        </p:txBody>
      </p:sp>
      <p:sp>
        <p:nvSpPr>
          <p:cNvPr id="460" name="Google Shape;460;p50"/>
          <p:cNvSpPr txBox="1"/>
          <p:nvPr/>
        </p:nvSpPr>
        <p:spPr>
          <a:xfrm>
            <a:off x="1068294" y="1372477"/>
            <a:ext cx="2481241"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FUNCIONES NUMÉRICAS</a:t>
            </a:r>
            <a:endParaRPr/>
          </a:p>
        </p:txBody>
      </p:sp>
      <p:sp>
        <p:nvSpPr>
          <p:cNvPr id="461" name="Google Shape;461;p50"/>
          <p:cNvSpPr txBox="1"/>
          <p:nvPr/>
        </p:nvSpPr>
        <p:spPr>
          <a:xfrm>
            <a:off x="1068294" y="1664865"/>
            <a:ext cx="7352499" cy="280076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7030A0"/>
              </a:buClr>
              <a:buSzPts val="1600"/>
              <a:buFont typeface="Noto Sans Symbols"/>
              <a:buChar char="▪"/>
            </a:pPr>
            <a:r>
              <a:rPr lang="es-PE" sz="1600" b="1">
                <a:solidFill>
                  <a:srgbClr val="7030A0"/>
                </a:solidFill>
                <a:latin typeface="Calibri"/>
                <a:ea typeface="Calibri"/>
                <a:cs typeface="Calibri"/>
                <a:sym typeface="Calibri"/>
              </a:rPr>
              <a:t>ABS</a:t>
            </a:r>
            <a:r>
              <a:rPr lang="es-PE" sz="1600">
                <a:solidFill>
                  <a:schemeClr val="dk1"/>
                </a:solidFill>
                <a:latin typeface="Calibri"/>
                <a:ea typeface="Calibri"/>
                <a:cs typeface="Calibri"/>
                <a:sym typeface="Calibri"/>
              </a:rPr>
              <a:t>: devuelve el valor absoluto de un número. </a:t>
            </a:r>
            <a:endParaRPr/>
          </a:p>
          <a:p>
            <a:pPr marL="457200" marR="0" lvl="1" indent="0" algn="l" rtl="0">
              <a:spcBef>
                <a:spcPts val="0"/>
              </a:spcBef>
              <a:spcAft>
                <a:spcPts val="0"/>
              </a:spcAft>
              <a:buNone/>
            </a:pPr>
            <a:r>
              <a:rPr lang="es-PE" sz="1600" b="1" i="0" u="none" strike="noStrike" cap="none">
                <a:solidFill>
                  <a:schemeClr val="dk1"/>
                </a:solidFill>
                <a:latin typeface="Calibri"/>
                <a:ea typeface="Calibri"/>
                <a:cs typeface="Calibri"/>
                <a:sym typeface="Calibri"/>
              </a:rPr>
              <a:t>Ejemplo</a:t>
            </a:r>
            <a:r>
              <a:rPr lang="es-PE" sz="1600" b="1" i="0" u="none" strike="noStrike" cap="none">
                <a:solidFill>
                  <a:srgbClr val="7030A0"/>
                </a:solidFill>
                <a:latin typeface="Calibri"/>
                <a:ea typeface="Calibri"/>
                <a:cs typeface="Calibri"/>
                <a:sym typeface="Calibri"/>
              </a:rPr>
              <a:t>: </a:t>
            </a:r>
            <a:r>
              <a:rPr lang="es-PE" sz="1600" b="0" i="0" u="none" strike="noStrike" cap="none">
                <a:solidFill>
                  <a:schemeClr val="dk1"/>
                </a:solidFill>
                <a:latin typeface="Calibri"/>
                <a:ea typeface="Calibri"/>
                <a:cs typeface="Calibri"/>
                <a:sym typeface="Calibri"/>
              </a:rPr>
              <a:t>SELECT </a:t>
            </a:r>
            <a:r>
              <a:rPr lang="es-PE" sz="1600" b="1" i="0" u="none" strike="noStrike" cap="none">
                <a:solidFill>
                  <a:srgbClr val="7030A0"/>
                </a:solidFill>
                <a:latin typeface="Calibri"/>
                <a:ea typeface="Calibri"/>
                <a:cs typeface="Calibri"/>
                <a:sym typeface="Calibri"/>
              </a:rPr>
              <a:t>ABS</a:t>
            </a:r>
            <a:r>
              <a:rPr lang="es-PE" sz="1600" b="0" i="0" u="none" strike="noStrike" cap="none">
                <a:solidFill>
                  <a:schemeClr val="dk1"/>
                </a:solidFill>
                <a:latin typeface="Calibri"/>
                <a:ea typeface="Calibri"/>
                <a:cs typeface="Calibri"/>
                <a:sym typeface="Calibri"/>
              </a:rPr>
              <a:t>(-10</a:t>
            </a:r>
            <a:r>
              <a:rPr lang="es-PE" sz="1600" b="0" i="0" u="none" strike="noStrike" cap="none">
                <a:solidFill>
                  <a:srgbClr val="7030A0"/>
                </a:solidFill>
                <a:latin typeface="Calibri"/>
                <a:ea typeface="Calibri"/>
                <a:cs typeface="Calibri"/>
                <a:sym typeface="Calibri"/>
              </a:rPr>
              <a:t>)</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rgbClr val="7030A0"/>
              </a:buClr>
              <a:buSzPts val="1600"/>
              <a:buFont typeface="Noto Sans Symbols"/>
              <a:buChar char="▪"/>
            </a:pPr>
            <a:r>
              <a:rPr lang="es-PE" sz="1600" b="1">
                <a:solidFill>
                  <a:srgbClr val="7030A0"/>
                </a:solidFill>
                <a:latin typeface="Calibri"/>
                <a:ea typeface="Calibri"/>
                <a:cs typeface="Calibri"/>
                <a:sym typeface="Calibri"/>
              </a:rPr>
              <a:t>CEILING</a:t>
            </a:r>
            <a:r>
              <a:rPr lang="es-PE" sz="1600">
                <a:solidFill>
                  <a:schemeClr val="dk1"/>
                </a:solidFill>
                <a:latin typeface="Calibri"/>
                <a:ea typeface="Calibri"/>
                <a:cs typeface="Calibri"/>
                <a:sym typeface="Calibri"/>
              </a:rPr>
              <a:t>: redondea un número al entero más cercano mayor o igual al número. </a:t>
            </a:r>
            <a:endParaRPr/>
          </a:p>
          <a:p>
            <a:pPr marL="457200" marR="0" lvl="1" indent="0" algn="l" rtl="0">
              <a:spcBef>
                <a:spcPts val="0"/>
              </a:spcBef>
              <a:spcAft>
                <a:spcPts val="0"/>
              </a:spcAft>
              <a:buNone/>
            </a:pPr>
            <a:r>
              <a:rPr lang="es-PE" sz="1600" b="1" i="0" u="none" strike="noStrike" cap="none">
                <a:solidFill>
                  <a:schemeClr val="dk1"/>
                </a:solidFill>
                <a:latin typeface="Calibri"/>
                <a:ea typeface="Calibri"/>
                <a:cs typeface="Calibri"/>
                <a:sym typeface="Calibri"/>
              </a:rPr>
              <a:t>Ejemplo</a:t>
            </a:r>
            <a:r>
              <a:rPr lang="es-PE" sz="1600" b="0" i="0" u="none" strike="noStrike" cap="none">
                <a:solidFill>
                  <a:schemeClr val="dk1"/>
                </a:solidFill>
                <a:latin typeface="Calibri"/>
                <a:ea typeface="Calibri"/>
                <a:cs typeface="Calibri"/>
                <a:sym typeface="Calibri"/>
              </a:rPr>
              <a:t>: SELECT </a:t>
            </a:r>
            <a:r>
              <a:rPr lang="es-PE" sz="1600" b="1" i="0" u="none" strike="noStrike" cap="none">
                <a:solidFill>
                  <a:srgbClr val="7030A0"/>
                </a:solidFill>
                <a:latin typeface="Calibri"/>
                <a:ea typeface="Calibri"/>
                <a:cs typeface="Calibri"/>
                <a:sym typeface="Calibri"/>
              </a:rPr>
              <a:t>CEILING</a:t>
            </a:r>
            <a:r>
              <a:rPr lang="es-PE" sz="1600" b="0" i="0" u="none" strike="noStrike" cap="none">
                <a:solidFill>
                  <a:srgbClr val="7030A0"/>
                </a:solidFill>
                <a:latin typeface="Calibri"/>
                <a:ea typeface="Calibri"/>
                <a:cs typeface="Calibri"/>
                <a:sym typeface="Calibri"/>
              </a:rPr>
              <a:t>(</a:t>
            </a:r>
            <a:r>
              <a:rPr lang="es-PE" sz="1600" b="0" i="0" u="none" strike="noStrike" cap="none">
                <a:solidFill>
                  <a:schemeClr val="dk1"/>
                </a:solidFill>
                <a:latin typeface="Calibri"/>
                <a:ea typeface="Calibri"/>
                <a:cs typeface="Calibri"/>
                <a:sym typeface="Calibri"/>
              </a:rPr>
              <a:t>3.14</a:t>
            </a:r>
            <a:r>
              <a:rPr lang="es-PE" sz="1600" b="0" i="0" u="none" strike="noStrike" cap="none">
                <a:solidFill>
                  <a:srgbClr val="7030A0"/>
                </a:solidFill>
                <a:latin typeface="Calibri"/>
                <a:ea typeface="Calibri"/>
                <a:cs typeface="Calibri"/>
                <a:sym typeface="Calibri"/>
              </a:rPr>
              <a:t>)</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rgbClr val="7030A0"/>
              </a:buClr>
              <a:buSzPts val="1600"/>
              <a:buFont typeface="Noto Sans Symbols"/>
              <a:buChar char="▪"/>
            </a:pPr>
            <a:r>
              <a:rPr lang="es-PE" sz="1600" b="1">
                <a:solidFill>
                  <a:srgbClr val="7030A0"/>
                </a:solidFill>
                <a:latin typeface="Calibri"/>
                <a:ea typeface="Calibri"/>
                <a:cs typeface="Calibri"/>
                <a:sym typeface="Calibri"/>
              </a:rPr>
              <a:t>FLOOR</a:t>
            </a:r>
            <a:r>
              <a:rPr lang="es-PE" sz="1600">
                <a:solidFill>
                  <a:schemeClr val="dk1"/>
                </a:solidFill>
                <a:latin typeface="Calibri"/>
                <a:ea typeface="Calibri"/>
                <a:cs typeface="Calibri"/>
                <a:sym typeface="Calibri"/>
              </a:rPr>
              <a:t>: redondea un número al entero más cercano menor o igual al número. </a:t>
            </a:r>
            <a:endParaRPr/>
          </a:p>
          <a:p>
            <a:pPr marL="457200" marR="0" lvl="1" indent="0" algn="l" rtl="0">
              <a:spcBef>
                <a:spcPts val="0"/>
              </a:spcBef>
              <a:spcAft>
                <a:spcPts val="0"/>
              </a:spcAft>
              <a:buNone/>
            </a:pPr>
            <a:r>
              <a:rPr lang="es-PE" sz="1600" b="1" i="0" u="none" strike="noStrike" cap="none">
                <a:solidFill>
                  <a:schemeClr val="dk1"/>
                </a:solidFill>
                <a:latin typeface="Calibri"/>
                <a:ea typeface="Calibri"/>
                <a:cs typeface="Calibri"/>
                <a:sym typeface="Calibri"/>
              </a:rPr>
              <a:t>Ejemplo</a:t>
            </a:r>
            <a:r>
              <a:rPr lang="es-PE" sz="1600" b="0" i="0" u="none" strike="noStrike" cap="none">
                <a:solidFill>
                  <a:schemeClr val="dk1"/>
                </a:solidFill>
                <a:latin typeface="Calibri"/>
                <a:ea typeface="Calibri"/>
                <a:cs typeface="Calibri"/>
                <a:sym typeface="Calibri"/>
              </a:rPr>
              <a:t>: SELECT </a:t>
            </a:r>
            <a:r>
              <a:rPr lang="es-PE" sz="1600" b="1" i="0" u="none" strike="noStrike" cap="none">
                <a:solidFill>
                  <a:srgbClr val="7030A0"/>
                </a:solidFill>
                <a:latin typeface="Calibri"/>
                <a:ea typeface="Calibri"/>
                <a:cs typeface="Calibri"/>
                <a:sym typeface="Calibri"/>
              </a:rPr>
              <a:t>FLOOR</a:t>
            </a:r>
            <a:r>
              <a:rPr lang="es-PE" sz="1600" b="0" i="0" u="none" strike="noStrike" cap="none">
                <a:solidFill>
                  <a:srgbClr val="7030A0"/>
                </a:solidFill>
                <a:latin typeface="Calibri"/>
                <a:ea typeface="Calibri"/>
                <a:cs typeface="Calibri"/>
                <a:sym typeface="Calibri"/>
              </a:rPr>
              <a:t>(</a:t>
            </a:r>
            <a:r>
              <a:rPr lang="es-PE" sz="1600" b="0" i="0" u="none" strike="noStrike" cap="none">
                <a:solidFill>
                  <a:schemeClr val="dk1"/>
                </a:solidFill>
                <a:latin typeface="Calibri"/>
                <a:ea typeface="Calibri"/>
                <a:cs typeface="Calibri"/>
                <a:sym typeface="Calibri"/>
              </a:rPr>
              <a:t>3.14</a:t>
            </a:r>
            <a:r>
              <a:rPr lang="es-PE" sz="1600" b="0" i="0" u="none" strike="noStrike" cap="none">
                <a:solidFill>
                  <a:srgbClr val="7030A0"/>
                </a:solidFill>
                <a:latin typeface="Calibri"/>
                <a:ea typeface="Calibri"/>
                <a:cs typeface="Calibri"/>
                <a:sym typeface="Calibri"/>
              </a:rPr>
              <a:t>)</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rgbClr val="7030A0"/>
              </a:buClr>
              <a:buSzPts val="1600"/>
              <a:buFont typeface="Noto Sans Symbols"/>
              <a:buChar char="▪"/>
            </a:pPr>
            <a:r>
              <a:rPr lang="es-PE" sz="1600" b="1">
                <a:solidFill>
                  <a:srgbClr val="7030A0"/>
                </a:solidFill>
                <a:latin typeface="Calibri"/>
                <a:ea typeface="Calibri"/>
                <a:cs typeface="Calibri"/>
                <a:sym typeface="Calibri"/>
              </a:rPr>
              <a:t>POWER</a:t>
            </a:r>
            <a:r>
              <a:rPr lang="es-PE" sz="1600">
                <a:solidFill>
                  <a:schemeClr val="dk1"/>
                </a:solidFill>
                <a:latin typeface="Calibri"/>
                <a:ea typeface="Calibri"/>
                <a:cs typeface="Calibri"/>
                <a:sym typeface="Calibri"/>
              </a:rPr>
              <a:t>: devuelve el resultado de elevar un número a una potencia especificada. </a:t>
            </a:r>
            <a:endParaRPr/>
          </a:p>
          <a:p>
            <a:pPr marL="457200" marR="0" lvl="1" indent="0" algn="l" rtl="0">
              <a:spcBef>
                <a:spcPts val="0"/>
              </a:spcBef>
              <a:spcAft>
                <a:spcPts val="0"/>
              </a:spcAft>
              <a:buNone/>
            </a:pPr>
            <a:r>
              <a:rPr lang="es-PE" sz="1600" b="1" i="0" u="none" strike="noStrike" cap="none">
                <a:solidFill>
                  <a:schemeClr val="dk1"/>
                </a:solidFill>
                <a:latin typeface="Calibri"/>
                <a:ea typeface="Calibri"/>
                <a:cs typeface="Calibri"/>
                <a:sym typeface="Calibri"/>
              </a:rPr>
              <a:t>Ejemplo</a:t>
            </a:r>
            <a:r>
              <a:rPr lang="es-PE" sz="1600" b="0" i="0" u="none" strike="noStrike" cap="none">
                <a:solidFill>
                  <a:schemeClr val="dk1"/>
                </a:solidFill>
                <a:latin typeface="Calibri"/>
                <a:ea typeface="Calibri"/>
                <a:cs typeface="Calibri"/>
                <a:sym typeface="Calibri"/>
              </a:rPr>
              <a:t>: SELECT </a:t>
            </a:r>
            <a:r>
              <a:rPr lang="es-PE" sz="1600" b="1" i="0" u="none" strike="noStrike" cap="none">
                <a:solidFill>
                  <a:srgbClr val="7030A0"/>
                </a:solidFill>
                <a:latin typeface="Calibri"/>
                <a:ea typeface="Calibri"/>
                <a:cs typeface="Calibri"/>
                <a:sym typeface="Calibri"/>
              </a:rPr>
              <a:t>POWER</a:t>
            </a:r>
            <a:r>
              <a:rPr lang="es-PE" sz="1600" b="0" i="0" u="none" strike="noStrike" cap="none">
                <a:solidFill>
                  <a:srgbClr val="7030A0"/>
                </a:solidFill>
                <a:latin typeface="Calibri"/>
                <a:ea typeface="Calibri"/>
                <a:cs typeface="Calibri"/>
                <a:sym typeface="Calibri"/>
              </a:rPr>
              <a:t>(</a:t>
            </a:r>
            <a:r>
              <a:rPr lang="es-PE" sz="1600" b="0" i="0" u="none" strike="noStrike" cap="none">
                <a:solidFill>
                  <a:schemeClr val="dk1"/>
                </a:solidFill>
                <a:latin typeface="Calibri"/>
                <a:ea typeface="Calibri"/>
                <a:cs typeface="Calibri"/>
                <a:sym typeface="Calibri"/>
              </a:rPr>
              <a:t>2, 3</a:t>
            </a:r>
            <a:r>
              <a:rPr lang="es-PE" sz="1600" b="0" i="0" u="none" strike="noStrike" cap="none">
                <a:solidFill>
                  <a:srgbClr val="7030A0"/>
                </a:solidFill>
                <a:latin typeface="Calibri"/>
                <a:ea typeface="Calibri"/>
                <a:cs typeface="Calibri"/>
                <a:sym typeface="Calibri"/>
              </a:rPr>
              <a: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1"/>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EMPLEO DE FUNCIONES SQL SERVER</a:t>
            </a:r>
            <a:endParaRPr/>
          </a:p>
        </p:txBody>
      </p:sp>
      <p:sp>
        <p:nvSpPr>
          <p:cNvPr id="468" name="Google Shape;468;p51"/>
          <p:cNvSpPr txBox="1"/>
          <p:nvPr/>
        </p:nvSpPr>
        <p:spPr>
          <a:xfrm>
            <a:off x="1201298" y="2076897"/>
            <a:ext cx="2672434"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FUNCIONES NUMÉRICAS</a:t>
            </a:r>
            <a:endParaRPr/>
          </a:p>
        </p:txBody>
      </p:sp>
      <p:sp>
        <p:nvSpPr>
          <p:cNvPr id="469" name="Google Shape;469;p51"/>
          <p:cNvSpPr txBox="1"/>
          <p:nvPr/>
        </p:nvSpPr>
        <p:spPr>
          <a:xfrm>
            <a:off x="1134796" y="2468942"/>
            <a:ext cx="5989211" cy="147732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7030A0"/>
              </a:buClr>
              <a:buSzPts val="1500"/>
              <a:buFont typeface="Noto Sans Symbols"/>
              <a:buChar char="▪"/>
            </a:pPr>
            <a:r>
              <a:rPr lang="es-PE" sz="1500" b="1">
                <a:solidFill>
                  <a:srgbClr val="7030A0"/>
                </a:solidFill>
                <a:latin typeface="Calibri"/>
                <a:ea typeface="Calibri"/>
                <a:cs typeface="Calibri"/>
                <a:sym typeface="Calibri"/>
              </a:rPr>
              <a:t>ROUND</a:t>
            </a:r>
            <a:r>
              <a:rPr lang="es-PE" sz="1500">
                <a:solidFill>
                  <a:schemeClr val="dk1"/>
                </a:solidFill>
                <a:latin typeface="Calibri"/>
                <a:ea typeface="Calibri"/>
                <a:cs typeface="Calibri"/>
                <a:sym typeface="Calibri"/>
              </a:rPr>
              <a:t>: redondea un número a un número especificado de decimales. </a:t>
            </a:r>
            <a:endParaRPr/>
          </a:p>
          <a:p>
            <a:pPr marL="457200" marR="0" lvl="1" indent="0" algn="l" rtl="0">
              <a:spcBef>
                <a:spcPts val="0"/>
              </a:spcBef>
              <a:spcAft>
                <a:spcPts val="0"/>
              </a:spcAft>
              <a:buNone/>
            </a:pPr>
            <a:r>
              <a:rPr lang="es-PE" sz="1500" b="1" i="0" u="none" strike="noStrike" cap="none">
                <a:solidFill>
                  <a:schemeClr val="dk1"/>
                </a:solidFill>
                <a:latin typeface="Calibri"/>
                <a:ea typeface="Calibri"/>
                <a:cs typeface="Calibri"/>
                <a:sym typeface="Calibri"/>
              </a:rPr>
              <a:t>Ejemplo</a:t>
            </a:r>
            <a:r>
              <a:rPr lang="es-PE" sz="1500" b="0" i="0" u="none" strike="noStrike" cap="none">
                <a:solidFill>
                  <a:schemeClr val="dk1"/>
                </a:solidFill>
                <a:latin typeface="Calibri"/>
                <a:ea typeface="Calibri"/>
                <a:cs typeface="Calibri"/>
                <a:sym typeface="Calibri"/>
              </a:rPr>
              <a:t>: SELECT ROUND</a:t>
            </a:r>
            <a:r>
              <a:rPr lang="es-PE" sz="1500" b="0" i="0" u="none" strike="noStrike" cap="none">
                <a:solidFill>
                  <a:srgbClr val="7030A0"/>
                </a:solidFill>
                <a:latin typeface="Calibri"/>
                <a:ea typeface="Calibri"/>
                <a:cs typeface="Calibri"/>
                <a:sym typeface="Calibri"/>
              </a:rPr>
              <a:t>(</a:t>
            </a:r>
            <a:r>
              <a:rPr lang="es-PE" sz="1500" b="0" i="0" u="none" strike="noStrike" cap="none">
                <a:solidFill>
                  <a:schemeClr val="dk1"/>
                </a:solidFill>
                <a:latin typeface="Calibri"/>
                <a:ea typeface="Calibri"/>
                <a:cs typeface="Calibri"/>
                <a:sym typeface="Calibri"/>
              </a:rPr>
              <a:t>3.14159, 2</a:t>
            </a:r>
            <a:r>
              <a:rPr lang="es-PE" sz="1500" b="0" i="0" u="none" strike="noStrike" cap="none">
                <a:solidFill>
                  <a:srgbClr val="7030A0"/>
                </a:solidFill>
                <a:latin typeface="Calibri"/>
                <a:ea typeface="Calibri"/>
                <a:cs typeface="Calibri"/>
                <a:sym typeface="Calibri"/>
              </a:rPr>
              <a:t>)</a:t>
            </a:r>
            <a:endParaRPr/>
          </a:p>
          <a:p>
            <a:pPr marL="0" marR="0" lvl="0" indent="0" algn="l" rtl="0">
              <a:spcBef>
                <a:spcPts val="0"/>
              </a:spcBef>
              <a:spcAft>
                <a:spcPts val="0"/>
              </a:spcAft>
              <a:buNone/>
            </a:pPr>
            <a:endParaRPr sz="1500">
              <a:solidFill>
                <a:schemeClr val="dk1"/>
              </a:solidFill>
              <a:latin typeface="Calibri"/>
              <a:ea typeface="Calibri"/>
              <a:cs typeface="Calibri"/>
              <a:sym typeface="Calibri"/>
            </a:endParaRPr>
          </a:p>
          <a:p>
            <a:pPr marL="285750" marR="0" lvl="0" indent="-285750" algn="l" rtl="0">
              <a:spcBef>
                <a:spcPts val="0"/>
              </a:spcBef>
              <a:spcAft>
                <a:spcPts val="0"/>
              </a:spcAft>
              <a:buClr>
                <a:srgbClr val="7030A0"/>
              </a:buClr>
              <a:buSzPts val="1500"/>
              <a:buFont typeface="Noto Sans Symbols"/>
              <a:buChar char="▪"/>
            </a:pPr>
            <a:r>
              <a:rPr lang="es-PE" sz="1500" b="1">
                <a:solidFill>
                  <a:srgbClr val="7030A0"/>
                </a:solidFill>
                <a:latin typeface="Calibri"/>
                <a:ea typeface="Calibri"/>
                <a:cs typeface="Calibri"/>
                <a:sym typeface="Calibri"/>
              </a:rPr>
              <a:t>SIGN</a:t>
            </a:r>
            <a:r>
              <a:rPr lang="es-PE" sz="1500">
                <a:solidFill>
                  <a:schemeClr val="dk1"/>
                </a:solidFill>
                <a:latin typeface="Calibri"/>
                <a:ea typeface="Calibri"/>
                <a:cs typeface="Calibri"/>
                <a:sym typeface="Calibri"/>
              </a:rPr>
              <a:t>: devuelve el signo de un número (1 para positivo, -1 para negativo y 0 para cero). </a:t>
            </a:r>
            <a:endParaRPr/>
          </a:p>
          <a:p>
            <a:pPr marL="457200" marR="0" lvl="1" indent="0" algn="l" rtl="0">
              <a:spcBef>
                <a:spcPts val="0"/>
              </a:spcBef>
              <a:spcAft>
                <a:spcPts val="0"/>
              </a:spcAft>
              <a:buNone/>
            </a:pPr>
            <a:r>
              <a:rPr lang="es-PE" sz="1500" b="1" i="0" u="none" strike="noStrike" cap="none">
                <a:solidFill>
                  <a:schemeClr val="dk1"/>
                </a:solidFill>
                <a:latin typeface="Calibri"/>
                <a:ea typeface="Calibri"/>
                <a:cs typeface="Calibri"/>
                <a:sym typeface="Calibri"/>
              </a:rPr>
              <a:t>Ejemplo</a:t>
            </a:r>
            <a:r>
              <a:rPr lang="es-PE" sz="1500" b="0" i="0" u="none" strike="noStrike" cap="none">
                <a:solidFill>
                  <a:schemeClr val="dk1"/>
                </a:solidFill>
                <a:latin typeface="Calibri"/>
                <a:ea typeface="Calibri"/>
                <a:cs typeface="Calibri"/>
                <a:sym typeface="Calibri"/>
              </a:rPr>
              <a:t>: SELECT </a:t>
            </a:r>
            <a:r>
              <a:rPr lang="es-PE" sz="1500" b="1" i="0" u="none" strike="noStrike" cap="none">
                <a:solidFill>
                  <a:srgbClr val="7030A0"/>
                </a:solidFill>
                <a:latin typeface="Calibri"/>
                <a:ea typeface="Calibri"/>
                <a:cs typeface="Calibri"/>
                <a:sym typeface="Calibri"/>
              </a:rPr>
              <a:t>SIGN</a:t>
            </a:r>
            <a:r>
              <a:rPr lang="es-PE" sz="1500" b="0" i="0" u="none" strike="noStrike" cap="none">
                <a:solidFill>
                  <a:srgbClr val="7030A0"/>
                </a:solidFill>
                <a:latin typeface="Calibri"/>
                <a:ea typeface="Calibri"/>
                <a:cs typeface="Calibri"/>
                <a:sym typeface="Calibri"/>
              </a:rPr>
              <a:t>(</a:t>
            </a:r>
            <a:r>
              <a:rPr lang="es-PE" sz="1500" b="0" i="0" u="none" strike="noStrike" cap="none">
                <a:solidFill>
                  <a:schemeClr val="dk1"/>
                </a:solidFill>
                <a:latin typeface="Calibri"/>
                <a:ea typeface="Calibri"/>
                <a:cs typeface="Calibri"/>
                <a:sym typeface="Calibri"/>
              </a:rPr>
              <a:t>-10</a:t>
            </a:r>
            <a:r>
              <a:rPr lang="es-PE" sz="1500" b="0" i="0" u="none" strike="noStrike" cap="none">
                <a:solidFill>
                  <a:srgbClr val="7030A0"/>
                </a:solidFill>
                <a:latin typeface="Calibri"/>
                <a:ea typeface="Calibri"/>
                <a:cs typeface="Calibri"/>
                <a:sym typeface="Calibri"/>
              </a:rPr>
              <a: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2"/>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EMPLEO DE FUNCIONES SQL SERVER</a:t>
            </a:r>
            <a:endParaRPr/>
          </a:p>
        </p:txBody>
      </p:sp>
      <p:sp>
        <p:nvSpPr>
          <p:cNvPr id="476" name="Google Shape;476;p52"/>
          <p:cNvSpPr txBox="1"/>
          <p:nvPr/>
        </p:nvSpPr>
        <p:spPr>
          <a:xfrm>
            <a:off x="1018417" y="1426339"/>
            <a:ext cx="2098855"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FUNCIONES FECHA</a:t>
            </a:r>
            <a:endParaRPr/>
          </a:p>
        </p:txBody>
      </p:sp>
      <p:sp>
        <p:nvSpPr>
          <p:cNvPr id="477" name="Google Shape;477;p52"/>
          <p:cNvSpPr txBox="1"/>
          <p:nvPr/>
        </p:nvSpPr>
        <p:spPr>
          <a:xfrm>
            <a:off x="935290" y="1819967"/>
            <a:ext cx="7352500" cy="28623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7030A0"/>
              </a:buClr>
              <a:buSzPts val="1500"/>
              <a:buFont typeface="Noto Sans Symbols"/>
              <a:buChar char="▪"/>
            </a:pPr>
            <a:r>
              <a:rPr lang="es-PE" sz="1500" b="1">
                <a:solidFill>
                  <a:srgbClr val="7030A0"/>
                </a:solidFill>
                <a:latin typeface="Calibri"/>
                <a:ea typeface="Calibri"/>
                <a:cs typeface="Calibri"/>
                <a:sym typeface="Calibri"/>
              </a:rPr>
              <a:t>DATEADD</a:t>
            </a:r>
            <a:r>
              <a:rPr lang="es-PE" sz="1500">
                <a:solidFill>
                  <a:schemeClr val="dk1"/>
                </a:solidFill>
                <a:latin typeface="Calibri"/>
                <a:ea typeface="Calibri"/>
                <a:cs typeface="Calibri"/>
                <a:sym typeface="Calibri"/>
              </a:rPr>
              <a:t>: agrega una cantidad especificada de tiempo a una fecha y devuelve la nueva fecha resultante. </a:t>
            </a:r>
            <a:endParaRPr/>
          </a:p>
          <a:p>
            <a:pPr marL="457200" marR="0" lvl="1" indent="0" algn="l" rtl="0">
              <a:spcBef>
                <a:spcPts val="0"/>
              </a:spcBef>
              <a:spcAft>
                <a:spcPts val="0"/>
              </a:spcAft>
              <a:buNone/>
            </a:pPr>
            <a:r>
              <a:rPr lang="es-PE" sz="1500" b="1" i="0" u="none" strike="noStrike" cap="none">
                <a:solidFill>
                  <a:schemeClr val="dk1"/>
                </a:solidFill>
                <a:latin typeface="Calibri"/>
                <a:ea typeface="Calibri"/>
                <a:cs typeface="Calibri"/>
                <a:sym typeface="Calibri"/>
              </a:rPr>
              <a:t>Ejemplo</a:t>
            </a:r>
            <a:r>
              <a:rPr lang="es-PE" sz="1500" b="0" i="0" u="none" strike="noStrike" cap="none">
                <a:solidFill>
                  <a:schemeClr val="dk1"/>
                </a:solidFill>
                <a:latin typeface="Calibri"/>
                <a:ea typeface="Calibri"/>
                <a:cs typeface="Calibri"/>
                <a:sym typeface="Calibri"/>
              </a:rPr>
              <a:t>: SELECT </a:t>
            </a:r>
            <a:r>
              <a:rPr lang="es-PE" sz="1500" b="1" i="0" u="none" strike="noStrike" cap="none">
                <a:solidFill>
                  <a:srgbClr val="7030A0"/>
                </a:solidFill>
                <a:latin typeface="Calibri"/>
                <a:ea typeface="Calibri"/>
                <a:cs typeface="Calibri"/>
                <a:sym typeface="Calibri"/>
              </a:rPr>
              <a:t>DATEADD</a:t>
            </a:r>
            <a:r>
              <a:rPr lang="es-PE" sz="1500" b="0" i="0" u="none" strike="noStrike" cap="none">
                <a:solidFill>
                  <a:srgbClr val="7030A0"/>
                </a:solidFill>
                <a:latin typeface="Calibri"/>
                <a:ea typeface="Calibri"/>
                <a:cs typeface="Calibri"/>
                <a:sym typeface="Calibri"/>
              </a:rPr>
              <a:t>(</a:t>
            </a:r>
            <a:r>
              <a:rPr lang="es-PE" sz="1500" b="0" i="1" u="none" strike="noStrike" cap="none">
                <a:solidFill>
                  <a:schemeClr val="dk1"/>
                </a:solidFill>
                <a:latin typeface="Calibri"/>
                <a:ea typeface="Calibri"/>
                <a:cs typeface="Calibri"/>
                <a:sym typeface="Calibri"/>
              </a:rPr>
              <a:t>day</a:t>
            </a:r>
            <a:r>
              <a:rPr lang="es-PE" sz="1500" b="0" i="0" u="none" strike="noStrike" cap="none">
                <a:solidFill>
                  <a:schemeClr val="dk1"/>
                </a:solidFill>
                <a:latin typeface="Calibri"/>
                <a:ea typeface="Calibri"/>
                <a:cs typeface="Calibri"/>
                <a:sym typeface="Calibri"/>
              </a:rPr>
              <a:t>, 7, '2023-04-20'</a:t>
            </a:r>
            <a:r>
              <a:rPr lang="es-PE" sz="1500" b="0" i="0" u="none" strike="noStrike" cap="none">
                <a:solidFill>
                  <a:srgbClr val="7030A0"/>
                </a:solidFill>
                <a:latin typeface="Calibri"/>
                <a:ea typeface="Calibri"/>
                <a:cs typeface="Calibri"/>
                <a:sym typeface="Calibri"/>
              </a:rPr>
              <a:t>)</a:t>
            </a:r>
            <a:endParaRPr/>
          </a:p>
          <a:p>
            <a:pPr marL="0" marR="0" lvl="0" indent="0" algn="l" rtl="0">
              <a:spcBef>
                <a:spcPts val="0"/>
              </a:spcBef>
              <a:spcAft>
                <a:spcPts val="0"/>
              </a:spcAft>
              <a:buNone/>
            </a:pPr>
            <a:endParaRPr sz="1500">
              <a:solidFill>
                <a:schemeClr val="dk1"/>
              </a:solidFill>
              <a:latin typeface="Calibri"/>
              <a:ea typeface="Calibri"/>
              <a:cs typeface="Calibri"/>
              <a:sym typeface="Calibri"/>
            </a:endParaRPr>
          </a:p>
          <a:p>
            <a:pPr marL="285750" marR="0" lvl="0" indent="-285750" algn="l" rtl="0">
              <a:spcBef>
                <a:spcPts val="0"/>
              </a:spcBef>
              <a:spcAft>
                <a:spcPts val="0"/>
              </a:spcAft>
              <a:buClr>
                <a:srgbClr val="7030A0"/>
              </a:buClr>
              <a:buSzPts val="1500"/>
              <a:buFont typeface="Noto Sans Symbols"/>
              <a:buChar char="▪"/>
            </a:pPr>
            <a:r>
              <a:rPr lang="es-PE" sz="1500" b="1">
                <a:solidFill>
                  <a:srgbClr val="7030A0"/>
                </a:solidFill>
                <a:latin typeface="Calibri"/>
                <a:ea typeface="Calibri"/>
                <a:cs typeface="Calibri"/>
                <a:sym typeface="Calibri"/>
              </a:rPr>
              <a:t>DATEDIFF</a:t>
            </a:r>
            <a:r>
              <a:rPr lang="es-PE" sz="1500">
                <a:solidFill>
                  <a:schemeClr val="dk1"/>
                </a:solidFill>
                <a:latin typeface="Calibri"/>
                <a:ea typeface="Calibri"/>
                <a:cs typeface="Calibri"/>
                <a:sym typeface="Calibri"/>
              </a:rPr>
              <a:t>: devuelve la diferencia entre dos fechas en unidades de tiempo especificadas. </a:t>
            </a:r>
            <a:endParaRPr/>
          </a:p>
          <a:p>
            <a:pPr marL="457200" marR="0" lvl="1" indent="0" algn="l" rtl="0">
              <a:spcBef>
                <a:spcPts val="0"/>
              </a:spcBef>
              <a:spcAft>
                <a:spcPts val="0"/>
              </a:spcAft>
              <a:buNone/>
            </a:pPr>
            <a:r>
              <a:rPr lang="es-PE" sz="1500" b="1" i="0" u="none" strike="noStrike" cap="none">
                <a:solidFill>
                  <a:schemeClr val="dk1"/>
                </a:solidFill>
                <a:latin typeface="Calibri"/>
                <a:ea typeface="Calibri"/>
                <a:cs typeface="Calibri"/>
                <a:sym typeface="Calibri"/>
              </a:rPr>
              <a:t>Ejemplo</a:t>
            </a:r>
            <a:r>
              <a:rPr lang="es-PE" sz="1500" b="0" i="0" u="none" strike="noStrike" cap="none">
                <a:solidFill>
                  <a:schemeClr val="dk1"/>
                </a:solidFill>
                <a:latin typeface="Calibri"/>
                <a:ea typeface="Calibri"/>
                <a:cs typeface="Calibri"/>
                <a:sym typeface="Calibri"/>
              </a:rPr>
              <a:t>: SELECT </a:t>
            </a:r>
            <a:r>
              <a:rPr lang="es-PE" sz="1500" b="1" i="0" u="none" strike="noStrike" cap="none">
                <a:solidFill>
                  <a:srgbClr val="7030A0"/>
                </a:solidFill>
                <a:latin typeface="Calibri"/>
                <a:ea typeface="Calibri"/>
                <a:cs typeface="Calibri"/>
                <a:sym typeface="Calibri"/>
              </a:rPr>
              <a:t>DATEDIFF</a:t>
            </a:r>
            <a:r>
              <a:rPr lang="es-PE" sz="1500" b="0" i="0" u="none" strike="noStrike" cap="none">
                <a:solidFill>
                  <a:srgbClr val="7030A0"/>
                </a:solidFill>
                <a:latin typeface="Calibri"/>
                <a:ea typeface="Calibri"/>
                <a:cs typeface="Calibri"/>
                <a:sym typeface="Calibri"/>
              </a:rPr>
              <a:t>(</a:t>
            </a:r>
            <a:r>
              <a:rPr lang="es-PE" sz="1500" b="0" i="1" u="none" strike="noStrike" cap="none">
                <a:solidFill>
                  <a:schemeClr val="dk1"/>
                </a:solidFill>
                <a:latin typeface="Calibri"/>
                <a:ea typeface="Calibri"/>
                <a:cs typeface="Calibri"/>
                <a:sym typeface="Calibri"/>
              </a:rPr>
              <a:t>day</a:t>
            </a:r>
            <a:r>
              <a:rPr lang="es-PE" sz="1500" b="0" i="0" u="none" strike="noStrike" cap="none">
                <a:solidFill>
                  <a:schemeClr val="dk1"/>
                </a:solidFill>
                <a:latin typeface="Calibri"/>
                <a:ea typeface="Calibri"/>
                <a:cs typeface="Calibri"/>
                <a:sym typeface="Calibri"/>
              </a:rPr>
              <a:t>, '2023-04-20', '2023-04-27'</a:t>
            </a:r>
            <a:r>
              <a:rPr lang="es-PE" sz="1500" b="0" i="0" u="none" strike="noStrike" cap="none">
                <a:solidFill>
                  <a:srgbClr val="7030A0"/>
                </a:solidFill>
                <a:latin typeface="Calibri"/>
                <a:ea typeface="Calibri"/>
                <a:cs typeface="Calibri"/>
                <a:sym typeface="Calibri"/>
              </a:rPr>
              <a:t>)</a:t>
            </a:r>
            <a:endParaRPr/>
          </a:p>
          <a:p>
            <a:pPr marL="0" marR="0" lvl="0" indent="0" algn="l" rtl="0">
              <a:spcBef>
                <a:spcPts val="0"/>
              </a:spcBef>
              <a:spcAft>
                <a:spcPts val="0"/>
              </a:spcAft>
              <a:buNone/>
            </a:pPr>
            <a:endParaRPr sz="1500">
              <a:solidFill>
                <a:schemeClr val="dk1"/>
              </a:solidFill>
              <a:latin typeface="Calibri"/>
              <a:ea typeface="Calibri"/>
              <a:cs typeface="Calibri"/>
              <a:sym typeface="Calibri"/>
            </a:endParaRPr>
          </a:p>
          <a:p>
            <a:pPr marL="285750" marR="0" lvl="0" indent="-285750" algn="l" rtl="0">
              <a:spcBef>
                <a:spcPts val="0"/>
              </a:spcBef>
              <a:spcAft>
                <a:spcPts val="0"/>
              </a:spcAft>
              <a:buClr>
                <a:srgbClr val="7030A0"/>
              </a:buClr>
              <a:buSzPts val="1500"/>
              <a:buFont typeface="Noto Sans Symbols"/>
              <a:buChar char="▪"/>
            </a:pPr>
            <a:r>
              <a:rPr lang="es-PE" sz="1500" b="1">
                <a:solidFill>
                  <a:srgbClr val="7030A0"/>
                </a:solidFill>
                <a:latin typeface="Calibri"/>
                <a:ea typeface="Calibri"/>
                <a:cs typeface="Calibri"/>
                <a:sym typeface="Calibri"/>
              </a:rPr>
              <a:t>DATEPART</a:t>
            </a:r>
            <a:r>
              <a:rPr lang="es-PE" sz="1500">
                <a:solidFill>
                  <a:schemeClr val="dk1"/>
                </a:solidFill>
                <a:latin typeface="Calibri"/>
                <a:ea typeface="Calibri"/>
                <a:cs typeface="Calibri"/>
                <a:sym typeface="Calibri"/>
              </a:rPr>
              <a:t>: devuelve una parte especificada de una fecha (como el año, el mes o el día). </a:t>
            </a:r>
            <a:endParaRPr/>
          </a:p>
          <a:p>
            <a:pPr marL="457200" marR="0" lvl="1" indent="0" algn="l" rtl="0">
              <a:spcBef>
                <a:spcPts val="0"/>
              </a:spcBef>
              <a:spcAft>
                <a:spcPts val="0"/>
              </a:spcAft>
              <a:buNone/>
            </a:pPr>
            <a:r>
              <a:rPr lang="es-PE" sz="1500" b="1" i="0" u="none" strike="noStrike" cap="none">
                <a:solidFill>
                  <a:schemeClr val="dk1"/>
                </a:solidFill>
                <a:latin typeface="Calibri"/>
                <a:ea typeface="Calibri"/>
                <a:cs typeface="Calibri"/>
                <a:sym typeface="Calibri"/>
              </a:rPr>
              <a:t>Ejemplo</a:t>
            </a:r>
            <a:r>
              <a:rPr lang="es-PE" sz="1500" b="0" i="0" u="none" strike="noStrike" cap="none">
                <a:solidFill>
                  <a:schemeClr val="dk1"/>
                </a:solidFill>
                <a:latin typeface="Calibri"/>
                <a:ea typeface="Calibri"/>
                <a:cs typeface="Calibri"/>
                <a:sym typeface="Calibri"/>
              </a:rPr>
              <a:t>: SELECT </a:t>
            </a:r>
            <a:r>
              <a:rPr lang="es-PE" sz="1500" b="1" i="0" u="none" strike="noStrike" cap="none">
                <a:solidFill>
                  <a:srgbClr val="7030A0"/>
                </a:solidFill>
                <a:latin typeface="Calibri"/>
                <a:ea typeface="Calibri"/>
                <a:cs typeface="Calibri"/>
                <a:sym typeface="Calibri"/>
              </a:rPr>
              <a:t>DATEPART</a:t>
            </a:r>
            <a:r>
              <a:rPr lang="es-PE" sz="1500" b="0" i="0" u="none" strike="noStrike" cap="none">
                <a:solidFill>
                  <a:srgbClr val="7030A0"/>
                </a:solidFill>
                <a:latin typeface="Calibri"/>
                <a:ea typeface="Calibri"/>
                <a:cs typeface="Calibri"/>
                <a:sym typeface="Calibri"/>
              </a:rPr>
              <a:t>(</a:t>
            </a:r>
            <a:r>
              <a:rPr lang="es-PE" sz="1500" b="0" i="1" u="none" strike="noStrike" cap="none">
                <a:solidFill>
                  <a:schemeClr val="dk1"/>
                </a:solidFill>
                <a:latin typeface="Calibri"/>
                <a:ea typeface="Calibri"/>
                <a:cs typeface="Calibri"/>
                <a:sym typeface="Calibri"/>
              </a:rPr>
              <a:t>year</a:t>
            </a:r>
            <a:r>
              <a:rPr lang="es-PE" sz="1500" b="0" i="0" u="none" strike="noStrike" cap="none">
                <a:solidFill>
                  <a:schemeClr val="dk1"/>
                </a:solidFill>
                <a:latin typeface="Calibri"/>
                <a:ea typeface="Calibri"/>
                <a:cs typeface="Calibri"/>
                <a:sym typeface="Calibri"/>
              </a:rPr>
              <a:t>, '2023-04-27'</a:t>
            </a:r>
            <a:r>
              <a:rPr lang="es-PE" sz="1500" b="0" i="0" u="none" strike="noStrike" cap="none">
                <a:solidFill>
                  <a:srgbClr val="7030A0"/>
                </a:solidFill>
                <a:latin typeface="Calibri"/>
                <a:ea typeface="Calibri"/>
                <a:cs typeface="Calibri"/>
                <a:sym typeface="Calibri"/>
              </a:rPr>
              <a:t>)</a:t>
            </a:r>
            <a:endParaRPr/>
          </a:p>
          <a:p>
            <a:pPr marL="0" marR="0" lvl="0" indent="0" algn="l" rtl="0">
              <a:spcBef>
                <a:spcPts val="0"/>
              </a:spcBef>
              <a:spcAft>
                <a:spcPts val="0"/>
              </a:spcAft>
              <a:buNone/>
            </a:pPr>
            <a:endParaRPr sz="1500">
              <a:solidFill>
                <a:schemeClr val="dk1"/>
              </a:solidFill>
              <a:latin typeface="Calibri"/>
              <a:ea typeface="Calibri"/>
              <a:cs typeface="Calibri"/>
              <a:sym typeface="Calibri"/>
            </a:endParaRPr>
          </a:p>
          <a:p>
            <a:pPr marL="285750" marR="0" lvl="0" indent="-285750" algn="l" rtl="0">
              <a:spcBef>
                <a:spcPts val="0"/>
              </a:spcBef>
              <a:spcAft>
                <a:spcPts val="0"/>
              </a:spcAft>
              <a:buClr>
                <a:srgbClr val="7030A0"/>
              </a:buClr>
              <a:buSzPts val="1500"/>
              <a:buFont typeface="Noto Sans Symbols"/>
              <a:buChar char="▪"/>
            </a:pPr>
            <a:r>
              <a:rPr lang="es-PE" sz="1500" b="1">
                <a:solidFill>
                  <a:srgbClr val="7030A0"/>
                </a:solidFill>
                <a:latin typeface="Calibri"/>
                <a:ea typeface="Calibri"/>
                <a:cs typeface="Calibri"/>
                <a:sym typeface="Calibri"/>
              </a:rPr>
              <a:t>GETDATE</a:t>
            </a:r>
            <a:r>
              <a:rPr lang="es-PE" sz="1500">
                <a:solidFill>
                  <a:schemeClr val="dk1"/>
                </a:solidFill>
                <a:latin typeface="Calibri"/>
                <a:ea typeface="Calibri"/>
                <a:cs typeface="Calibri"/>
                <a:sym typeface="Calibri"/>
              </a:rPr>
              <a:t>: devuelve la fecha y hora actuales del sistema. </a:t>
            </a:r>
            <a:endParaRPr/>
          </a:p>
          <a:p>
            <a:pPr marL="457200" marR="0" lvl="1" indent="0" algn="l" rtl="0">
              <a:spcBef>
                <a:spcPts val="0"/>
              </a:spcBef>
              <a:spcAft>
                <a:spcPts val="0"/>
              </a:spcAft>
              <a:buNone/>
            </a:pPr>
            <a:r>
              <a:rPr lang="es-PE" sz="1500" b="1" i="0" u="none" strike="noStrike" cap="none">
                <a:solidFill>
                  <a:schemeClr val="dk1"/>
                </a:solidFill>
                <a:latin typeface="Calibri"/>
                <a:ea typeface="Calibri"/>
                <a:cs typeface="Calibri"/>
                <a:sym typeface="Calibri"/>
              </a:rPr>
              <a:t>Ejemplo</a:t>
            </a:r>
            <a:r>
              <a:rPr lang="es-PE" sz="1500" b="0" i="0" u="none" strike="noStrike" cap="none">
                <a:solidFill>
                  <a:schemeClr val="dk1"/>
                </a:solidFill>
                <a:latin typeface="Calibri"/>
                <a:ea typeface="Calibri"/>
                <a:cs typeface="Calibri"/>
                <a:sym typeface="Calibri"/>
              </a:rPr>
              <a:t>: SELECT </a:t>
            </a:r>
            <a:r>
              <a:rPr lang="es-PE" sz="1500" b="1" i="0" u="none" strike="noStrike" cap="none">
                <a:solidFill>
                  <a:srgbClr val="7030A0"/>
                </a:solidFill>
                <a:latin typeface="Calibri"/>
                <a:ea typeface="Calibri"/>
                <a:cs typeface="Calibri"/>
                <a:sym typeface="Calibri"/>
              </a:rPr>
              <a:t>GETDATE</a:t>
            </a:r>
            <a:r>
              <a:rPr lang="es-PE" sz="1500" b="0" i="0" u="none" strike="noStrike" cap="none">
                <a:solidFill>
                  <a:srgbClr val="7030A0"/>
                </a:solidFill>
                <a:latin typeface="Calibri"/>
                <a:ea typeface="Calibri"/>
                <a:cs typeface="Calibri"/>
                <a:sym typeface="Calibri"/>
              </a:rPr>
              <a: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3"/>
          <p:cNvSpPr/>
          <p:nvPr/>
        </p:nvSpPr>
        <p:spPr>
          <a:xfrm>
            <a:off x="0" y="0"/>
            <a:ext cx="9144000" cy="5715000"/>
          </a:xfrm>
          <a:prstGeom prst="rect">
            <a:avLst/>
          </a:prstGeom>
          <a:solidFill>
            <a:srgbClr val="1F85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4" name="Google Shape;484;p53"/>
          <p:cNvSpPr/>
          <p:nvPr/>
        </p:nvSpPr>
        <p:spPr>
          <a:xfrm>
            <a:off x="424252" y="3703125"/>
            <a:ext cx="7966170"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s-PE" sz="2800" b="1">
                <a:solidFill>
                  <a:schemeClr val="lt1"/>
                </a:solidFill>
                <a:latin typeface="Calibri"/>
                <a:ea typeface="Calibri"/>
                <a:cs typeface="Calibri"/>
                <a:sym typeface="Calibri"/>
              </a:rPr>
              <a:t>/ TRABAJO PRÁCTICO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4"/>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TRABAJO PRÁCTICO</a:t>
            </a:r>
            <a:endParaRPr/>
          </a:p>
        </p:txBody>
      </p:sp>
      <p:sp>
        <p:nvSpPr>
          <p:cNvPr id="491" name="Google Shape;491;p54"/>
          <p:cNvSpPr txBox="1"/>
          <p:nvPr/>
        </p:nvSpPr>
        <p:spPr>
          <a:xfrm>
            <a:off x="407875" y="976155"/>
            <a:ext cx="8449718" cy="4185761"/>
          </a:xfrm>
          <a:prstGeom prst="rect">
            <a:avLst/>
          </a:prstGeom>
          <a:solidFill>
            <a:srgbClr val="F2F2F2"/>
          </a:solidFill>
          <a:ln>
            <a:noFill/>
          </a:ln>
        </p:spPr>
        <p:txBody>
          <a:bodyPr spcFirstLastPara="1" wrap="square" lIns="0" tIns="0" rIns="0" bIns="0" anchor="t" anchorCtr="0">
            <a:spAutoFit/>
          </a:bodyPr>
          <a:lstStyle/>
          <a:p>
            <a:pPr marL="11725" marR="0" lvl="0" indent="0" algn="l" rtl="0">
              <a:spcBef>
                <a:spcPts val="0"/>
              </a:spcBef>
              <a:spcAft>
                <a:spcPts val="0"/>
              </a:spcAft>
              <a:buClr>
                <a:schemeClr val="dk1"/>
              </a:buClr>
              <a:buSzPts val="1600"/>
              <a:buFont typeface="Arial"/>
              <a:buNone/>
            </a:pPr>
            <a:r>
              <a:rPr lang="es-PE" sz="1600" b="1">
                <a:solidFill>
                  <a:schemeClr val="dk1"/>
                </a:solidFill>
                <a:latin typeface="Calibri"/>
                <a:ea typeface="Calibri"/>
                <a:cs typeface="Calibri"/>
                <a:sym typeface="Calibri"/>
              </a:rPr>
              <a:t>Ejercicio de CONSULTAS en SQL Server – BD Northwind</a:t>
            </a:r>
            <a:endParaRPr/>
          </a:p>
          <a:p>
            <a:pPr marL="11725" marR="0" lvl="0" indent="0" algn="l" rtl="0">
              <a:spcBef>
                <a:spcPts val="0"/>
              </a:spcBef>
              <a:spcAft>
                <a:spcPts val="0"/>
              </a:spcAft>
              <a:buClr>
                <a:srgbClr val="262626"/>
              </a:buClr>
              <a:buSzPts val="1600"/>
              <a:buFont typeface="Arial"/>
              <a:buNone/>
            </a:pPr>
            <a:endParaRPr sz="1600">
              <a:solidFill>
                <a:schemeClr val="dk1"/>
              </a:solidFill>
              <a:latin typeface="Calibri"/>
              <a:ea typeface="Calibri"/>
              <a:cs typeface="Calibri"/>
              <a:sym typeface="Calibri"/>
            </a:endParaRPr>
          </a:p>
          <a:p>
            <a:pPr marL="354625" marR="0" lvl="0" indent="-342900" algn="l" rtl="0">
              <a:spcBef>
                <a:spcPts val="0"/>
              </a:spcBef>
              <a:spcAft>
                <a:spcPts val="0"/>
              </a:spcAft>
              <a:buClr>
                <a:schemeClr val="dk1"/>
              </a:buClr>
              <a:buSzPts val="1485"/>
              <a:buFont typeface="Calibri"/>
              <a:buAutoNum type="arabicPeriod"/>
            </a:pPr>
            <a:r>
              <a:rPr lang="es-PE" sz="1500">
                <a:solidFill>
                  <a:schemeClr val="dk1"/>
                </a:solidFill>
                <a:latin typeface="Calibri"/>
                <a:ea typeface="Calibri"/>
                <a:cs typeface="Calibri"/>
                <a:sym typeface="Calibri"/>
              </a:rPr>
              <a:t>Mostrar todos los datos de la tabla “</a:t>
            </a:r>
            <a:r>
              <a:rPr lang="es-PE" sz="1500" b="1">
                <a:solidFill>
                  <a:schemeClr val="dk1"/>
                </a:solidFill>
                <a:latin typeface="Calibri"/>
                <a:ea typeface="Calibri"/>
                <a:cs typeface="Calibri"/>
                <a:sym typeface="Calibri"/>
              </a:rPr>
              <a:t>Customers”</a:t>
            </a:r>
            <a:r>
              <a:rPr lang="es-PE" sz="1500">
                <a:solidFill>
                  <a:schemeClr val="dk1"/>
                </a:solidFill>
                <a:latin typeface="Calibri"/>
                <a:ea typeface="Calibri"/>
                <a:cs typeface="Calibri"/>
                <a:sym typeface="Calibri"/>
              </a:rPr>
              <a:t>.</a:t>
            </a:r>
            <a:endParaRPr/>
          </a:p>
          <a:p>
            <a:pPr marL="354625" marR="0" lvl="0" indent="-248602" algn="l" rtl="0">
              <a:spcBef>
                <a:spcPts val="0"/>
              </a:spcBef>
              <a:spcAft>
                <a:spcPts val="0"/>
              </a:spcAft>
              <a:buClr>
                <a:srgbClr val="262626"/>
              </a:buClr>
              <a:buSzPts val="1485"/>
              <a:buFont typeface="Calibri"/>
              <a:buNone/>
            </a:pPr>
            <a:endParaRPr sz="1500">
              <a:solidFill>
                <a:schemeClr val="dk1"/>
              </a:solidFill>
              <a:latin typeface="Calibri"/>
              <a:ea typeface="Calibri"/>
              <a:cs typeface="Calibri"/>
              <a:sym typeface="Calibri"/>
            </a:endParaRPr>
          </a:p>
          <a:p>
            <a:pPr marL="354625" marR="0" lvl="0" indent="-342900" algn="l" rtl="0">
              <a:spcBef>
                <a:spcPts val="0"/>
              </a:spcBef>
              <a:spcAft>
                <a:spcPts val="0"/>
              </a:spcAft>
              <a:buClr>
                <a:schemeClr val="dk1"/>
              </a:buClr>
              <a:buSzPts val="1485"/>
              <a:buFont typeface="Calibri"/>
              <a:buAutoNum type="arabicPeriod"/>
            </a:pPr>
            <a:r>
              <a:rPr lang="es-PE" sz="1500">
                <a:solidFill>
                  <a:schemeClr val="dk1"/>
                </a:solidFill>
                <a:latin typeface="Calibri"/>
                <a:ea typeface="Calibri"/>
                <a:cs typeface="Calibri"/>
                <a:sym typeface="Calibri"/>
              </a:rPr>
              <a:t>Mostrar los nombres y apellidos de todos los empleados de la tabla “</a:t>
            </a:r>
            <a:r>
              <a:rPr lang="es-PE" sz="1500" b="1">
                <a:solidFill>
                  <a:schemeClr val="dk1"/>
                </a:solidFill>
                <a:latin typeface="Calibri"/>
                <a:ea typeface="Calibri"/>
                <a:cs typeface="Calibri"/>
                <a:sym typeface="Calibri"/>
              </a:rPr>
              <a:t>Employees”</a:t>
            </a:r>
            <a:r>
              <a:rPr lang="es-PE" sz="1500">
                <a:solidFill>
                  <a:schemeClr val="dk1"/>
                </a:solidFill>
                <a:latin typeface="Calibri"/>
                <a:ea typeface="Calibri"/>
                <a:cs typeface="Calibri"/>
                <a:sym typeface="Calibri"/>
              </a:rPr>
              <a:t>.</a:t>
            </a:r>
            <a:endParaRPr/>
          </a:p>
          <a:p>
            <a:pPr marL="354625" marR="0" lvl="0" indent="-248602" algn="l" rtl="0">
              <a:spcBef>
                <a:spcPts val="0"/>
              </a:spcBef>
              <a:spcAft>
                <a:spcPts val="0"/>
              </a:spcAft>
              <a:buClr>
                <a:srgbClr val="262626"/>
              </a:buClr>
              <a:buSzPts val="1485"/>
              <a:buFont typeface="Calibri"/>
              <a:buNone/>
            </a:pPr>
            <a:endParaRPr sz="1500">
              <a:solidFill>
                <a:schemeClr val="dk1"/>
              </a:solidFill>
              <a:latin typeface="Calibri"/>
              <a:ea typeface="Calibri"/>
              <a:cs typeface="Calibri"/>
              <a:sym typeface="Calibri"/>
            </a:endParaRPr>
          </a:p>
          <a:p>
            <a:pPr marL="354625" marR="0" lvl="0" indent="-342900" algn="l" rtl="0">
              <a:spcBef>
                <a:spcPts val="0"/>
              </a:spcBef>
              <a:spcAft>
                <a:spcPts val="0"/>
              </a:spcAft>
              <a:buClr>
                <a:schemeClr val="dk1"/>
              </a:buClr>
              <a:buSzPts val="1485"/>
              <a:buFont typeface="Calibri"/>
              <a:buAutoNum type="arabicPeriod"/>
            </a:pPr>
            <a:r>
              <a:rPr lang="es-PE" sz="1500">
                <a:solidFill>
                  <a:schemeClr val="dk1"/>
                </a:solidFill>
                <a:latin typeface="Calibri"/>
                <a:ea typeface="Calibri"/>
                <a:cs typeface="Calibri"/>
                <a:sym typeface="Calibri"/>
              </a:rPr>
              <a:t>Mostrar el nombre, precio y cantidad de todos los productos de la tabla “</a:t>
            </a:r>
            <a:r>
              <a:rPr lang="es-PE" sz="1500" b="1">
                <a:solidFill>
                  <a:schemeClr val="dk1"/>
                </a:solidFill>
                <a:latin typeface="Calibri"/>
                <a:ea typeface="Calibri"/>
                <a:cs typeface="Calibri"/>
                <a:sym typeface="Calibri"/>
              </a:rPr>
              <a:t>Products”</a:t>
            </a:r>
            <a:r>
              <a:rPr lang="es-PE" sz="1500">
                <a:solidFill>
                  <a:schemeClr val="dk1"/>
                </a:solidFill>
                <a:latin typeface="Calibri"/>
                <a:ea typeface="Calibri"/>
                <a:cs typeface="Calibri"/>
                <a:sym typeface="Calibri"/>
              </a:rPr>
              <a:t>.</a:t>
            </a:r>
            <a:endParaRPr/>
          </a:p>
          <a:p>
            <a:pPr marL="354625" marR="0" lvl="0" indent="-248602" algn="l" rtl="0">
              <a:spcBef>
                <a:spcPts val="0"/>
              </a:spcBef>
              <a:spcAft>
                <a:spcPts val="0"/>
              </a:spcAft>
              <a:buClr>
                <a:srgbClr val="262626"/>
              </a:buClr>
              <a:buSzPts val="1485"/>
              <a:buFont typeface="Calibri"/>
              <a:buNone/>
            </a:pPr>
            <a:endParaRPr sz="1500">
              <a:solidFill>
                <a:schemeClr val="dk1"/>
              </a:solidFill>
              <a:latin typeface="Calibri"/>
              <a:ea typeface="Calibri"/>
              <a:cs typeface="Calibri"/>
              <a:sym typeface="Calibri"/>
            </a:endParaRPr>
          </a:p>
          <a:p>
            <a:pPr marL="354625" marR="0" lvl="0" indent="-342900" algn="l" rtl="0">
              <a:spcBef>
                <a:spcPts val="0"/>
              </a:spcBef>
              <a:spcAft>
                <a:spcPts val="0"/>
              </a:spcAft>
              <a:buClr>
                <a:schemeClr val="dk1"/>
              </a:buClr>
              <a:buSzPts val="1485"/>
              <a:buFont typeface="Calibri"/>
              <a:buAutoNum type="arabicPeriod"/>
            </a:pPr>
            <a:r>
              <a:rPr lang="es-PE" sz="1500">
                <a:solidFill>
                  <a:schemeClr val="dk1"/>
                </a:solidFill>
                <a:latin typeface="Calibri"/>
                <a:ea typeface="Calibri"/>
                <a:cs typeface="Calibri"/>
                <a:sym typeface="Calibri"/>
              </a:rPr>
              <a:t>Mostrar el nombre, precio y cantidad de todos los productos de la categoría “</a:t>
            </a:r>
            <a:r>
              <a:rPr lang="es-PE" sz="1500" b="1">
                <a:solidFill>
                  <a:schemeClr val="dk1"/>
                </a:solidFill>
                <a:latin typeface="Calibri"/>
                <a:ea typeface="Calibri"/>
                <a:cs typeface="Calibri"/>
                <a:sym typeface="Calibri"/>
              </a:rPr>
              <a:t>Condiments”</a:t>
            </a:r>
            <a:r>
              <a:rPr lang="es-PE" sz="1500">
                <a:solidFill>
                  <a:schemeClr val="dk1"/>
                </a:solidFill>
                <a:latin typeface="Calibri"/>
                <a:ea typeface="Calibri"/>
                <a:cs typeface="Calibri"/>
                <a:sym typeface="Calibri"/>
              </a:rPr>
              <a:t> en la tabla "</a:t>
            </a:r>
            <a:r>
              <a:rPr lang="es-PE" sz="1500" b="1">
                <a:solidFill>
                  <a:schemeClr val="dk1"/>
                </a:solidFill>
                <a:latin typeface="Calibri"/>
                <a:ea typeface="Calibri"/>
                <a:cs typeface="Calibri"/>
                <a:sym typeface="Calibri"/>
              </a:rPr>
              <a:t>Products</a:t>
            </a:r>
            <a:r>
              <a:rPr lang="es-PE" sz="1500">
                <a:solidFill>
                  <a:schemeClr val="dk1"/>
                </a:solidFill>
                <a:latin typeface="Calibri"/>
                <a:ea typeface="Calibri"/>
                <a:cs typeface="Calibri"/>
                <a:sym typeface="Calibri"/>
              </a:rPr>
              <a:t>".</a:t>
            </a:r>
            <a:endParaRPr/>
          </a:p>
          <a:p>
            <a:pPr marL="354625" marR="0" lvl="0" indent="-248602" algn="l" rtl="0">
              <a:spcBef>
                <a:spcPts val="0"/>
              </a:spcBef>
              <a:spcAft>
                <a:spcPts val="0"/>
              </a:spcAft>
              <a:buClr>
                <a:srgbClr val="262626"/>
              </a:buClr>
              <a:buSzPts val="1485"/>
              <a:buFont typeface="Calibri"/>
              <a:buNone/>
            </a:pPr>
            <a:endParaRPr sz="1500">
              <a:solidFill>
                <a:schemeClr val="dk1"/>
              </a:solidFill>
              <a:latin typeface="Calibri"/>
              <a:ea typeface="Calibri"/>
              <a:cs typeface="Calibri"/>
              <a:sym typeface="Calibri"/>
            </a:endParaRPr>
          </a:p>
          <a:p>
            <a:pPr marL="354625" marR="0" lvl="0" indent="-342900" algn="l" rtl="0">
              <a:spcBef>
                <a:spcPts val="0"/>
              </a:spcBef>
              <a:spcAft>
                <a:spcPts val="0"/>
              </a:spcAft>
              <a:buClr>
                <a:schemeClr val="dk1"/>
              </a:buClr>
              <a:buSzPts val="1485"/>
              <a:buFont typeface="Calibri"/>
              <a:buAutoNum type="arabicPeriod"/>
            </a:pPr>
            <a:r>
              <a:rPr lang="es-PE" sz="1500">
                <a:solidFill>
                  <a:schemeClr val="dk1"/>
                </a:solidFill>
                <a:latin typeface="Calibri"/>
                <a:ea typeface="Calibri"/>
                <a:cs typeface="Calibri"/>
                <a:sym typeface="Calibri"/>
              </a:rPr>
              <a:t>Mostrar el nombre, cantidad y precio total de todos los productos vendidos en la tabla “</a:t>
            </a:r>
            <a:r>
              <a:rPr lang="es-PE" sz="1500" b="1">
                <a:solidFill>
                  <a:schemeClr val="dk1"/>
                </a:solidFill>
                <a:latin typeface="Calibri"/>
                <a:ea typeface="Calibri"/>
                <a:cs typeface="Calibri"/>
                <a:sym typeface="Calibri"/>
              </a:rPr>
              <a:t>Order Details”</a:t>
            </a:r>
            <a:r>
              <a:rPr lang="es-PE" sz="1500">
                <a:solidFill>
                  <a:schemeClr val="dk1"/>
                </a:solidFill>
                <a:latin typeface="Calibri"/>
                <a:ea typeface="Calibri"/>
                <a:cs typeface="Calibri"/>
                <a:sym typeface="Calibri"/>
              </a:rPr>
              <a:t>.</a:t>
            </a:r>
            <a:endParaRPr/>
          </a:p>
          <a:p>
            <a:pPr marL="354625" marR="0" lvl="0" indent="-248602" algn="l" rtl="0">
              <a:spcBef>
                <a:spcPts val="0"/>
              </a:spcBef>
              <a:spcAft>
                <a:spcPts val="0"/>
              </a:spcAft>
              <a:buClr>
                <a:srgbClr val="262626"/>
              </a:buClr>
              <a:buSzPts val="1485"/>
              <a:buFont typeface="Calibri"/>
              <a:buNone/>
            </a:pPr>
            <a:endParaRPr sz="1500">
              <a:solidFill>
                <a:schemeClr val="dk1"/>
              </a:solidFill>
              <a:latin typeface="Calibri"/>
              <a:ea typeface="Calibri"/>
              <a:cs typeface="Calibri"/>
              <a:sym typeface="Calibri"/>
            </a:endParaRPr>
          </a:p>
          <a:p>
            <a:pPr marL="354625" marR="0" lvl="0" indent="-342900" algn="l" rtl="0">
              <a:spcBef>
                <a:spcPts val="0"/>
              </a:spcBef>
              <a:spcAft>
                <a:spcPts val="0"/>
              </a:spcAft>
              <a:buClr>
                <a:schemeClr val="dk1"/>
              </a:buClr>
              <a:buSzPts val="1485"/>
              <a:buFont typeface="Calibri"/>
              <a:buAutoNum type="arabicPeriod"/>
            </a:pPr>
            <a:r>
              <a:rPr lang="es-PE" sz="1500">
                <a:solidFill>
                  <a:schemeClr val="dk1"/>
                </a:solidFill>
                <a:latin typeface="Calibri"/>
                <a:ea typeface="Calibri"/>
                <a:cs typeface="Calibri"/>
                <a:sym typeface="Calibri"/>
              </a:rPr>
              <a:t>Mostrar la cantidad total de cada producto vendido en la tabla “</a:t>
            </a:r>
            <a:r>
              <a:rPr lang="es-PE" sz="1500" b="1">
                <a:solidFill>
                  <a:schemeClr val="dk1"/>
                </a:solidFill>
                <a:latin typeface="Calibri"/>
                <a:ea typeface="Calibri"/>
                <a:cs typeface="Calibri"/>
                <a:sym typeface="Calibri"/>
              </a:rPr>
              <a:t>Order Details”</a:t>
            </a:r>
            <a:r>
              <a:rPr lang="es-PE" sz="1500">
                <a:solidFill>
                  <a:schemeClr val="dk1"/>
                </a:solidFill>
                <a:latin typeface="Calibri"/>
                <a:ea typeface="Calibri"/>
                <a:cs typeface="Calibri"/>
                <a:sym typeface="Calibri"/>
              </a:rPr>
              <a:t>, ordenado de mayor a menor.</a:t>
            </a:r>
            <a:endParaRPr/>
          </a:p>
          <a:p>
            <a:pPr marL="354625" marR="0" lvl="0" indent="-248602" algn="l" rtl="0">
              <a:spcBef>
                <a:spcPts val="0"/>
              </a:spcBef>
              <a:spcAft>
                <a:spcPts val="0"/>
              </a:spcAft>
              <a:buClr>
                <a:srgbClr val="262626"/>
              </a:buClr>
              <a:buSzPts val="1485"/>
              <a:buFont typeface="Calibri"/>
              <a:buNone/>
            </a:pPr>
            <a:endParaRPr sz="1500">
              <a:solidFill>
                <a:schemeClr val="dk1"/>
              </a:solidFill>
              <a:latin typeface="Calibri"/>
              <a:ea typeface="Calibri"/>
              <a:cs typeface="Calibri"/>
              <a:sym typeface="Calibri"/>
            </a:endParaRPr>
          </a:p>
          <a:p>
            <a:pPr marL="354625" marR="0" lvl="0" indent="-342900" algn="l" rtl="0">
              <a:spcBef>
                <a:spcPts val="0"/>
              </a:spcBef>
              <a:spcAft>
                <a:spcPts val="0"/>
              </a:spcAft>
              <a:buClr>
                <a:schemeClr val="dk1"/>
              </a:buClr>
              <a:buSzPts val="1485"/>
              <a:buFont typeface="Calibri"/>
              <a:buAutoNum type="arabicPeriod"/>
            </a:pPr>
            <a:r>
              <a:rPr lang="es-PE" sz="1500">
                <a:solidFill>
                  <a:schemeClr val="dk1"/>
                </a:solidFill>
                <a:latin typeface="Calibri"/>
                <a:ea typeface="Calibri"/>
                <a:cs typeface="Calibri"/>
                <a:sym typeface="Calibri"/>
              </a:rPr>
              <a:t>Mostrar la cantidad total de cada producto vendido en la tabla “</a:t>
            </a:r>
            <a:r>
              <a:rPr lang="es-PE" sz="1500" b="1">
                <a:solidFill>
                  <a:schemeClr val="dk1"/>
                </a:solidFill>
                <a:latin typeface="Calibri"/>
                <a:ea typeface="Calibri"/>
                <a:cs typeface="Calibri"/>
                <a:sym typeface="Calibri"/>
              </a:rPr>
              <a:t>Order Details”</a:t>
            </a:r>
            <a:r>
              <a:rPr lang="es-PE" sz="1500">
                <a:solidFill>
                  <a:schemeClr val="dk1"/>
                </a:solidFill>
                <a:latin typeface="Calibri"/>
                <a:ea typeface="Calibri"/>
                <a:cs typeface="Calibri"/>
                <a:sym typeface="Calibri"/>
              </a:rPr>
              <a:t>, solo para los pedidos con una cantidad total superior a 100.</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5"/>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TRABAJO PRÁCTICO</a:t>
            </a:r>
            <a:endParaRPr/>
          </a:p>
        </p:txBody>
      </p:sp>
      <p:sp>
        <p:nvSpPr>
          <p:cNvPr id="498" name="Google Shape;498;p55"/>
          <p:cNvSpPr txBox="1"/>
          <p:nvPr/>
        </p:nvSpPr>
        <p:spPr>
          <a:xfrm>
            <a:off x="407875" y="976155"/>
            <a:ext cx="8449718" cy="4185761"/>
          </a:xfrm>
          <a:prstGeom prst="rect">
            <a:avLst/>
          </a:prstGeom>
          <a:solidFill>
            <a:srgbClr val="F2F2F2"/>
          </a:solidFill>
          <a:ln>
            <a:noFill/>
          </a:ln>
        </p:spPr>
        <p:txBody>
          <a:bodyPr spcFirstLastPara="1" wrap="square" lIns="0" tIns="0" rIns="0" bIns="0" anchor="t" anchorCtr="0">
            <a:spAutoFit/>
          </a:bodyPr>
          <a:lstStyle/>
          <a:p>
            <a:pPr marL="11725" marR="0" lvl="0" indent="0" algn="just" rtl="0">
              <a:spcBef>
                <a:spcPts val="0"/>
              </a:spcBef>
              <a:spcAft>
                <a:spcPts val="0"/>
              </a:spcAft>
              <a:buClr>
                <a:schemeClr val="dk1"/>
              </a:buClr>
              <a:buSzPts val="1600"/>
              <a:buFont typeface="Arial"/>
              <a:buNone/>
            </a:pPr>
            <a:r>
              <a:rPr lang="es-PE" sz="1600" b="1">
                <a:solidFill>
                  <a:schemeClr val="dk1"/>
                </a:solidFill>
                <a:latin typeface="Calibri"/>
                <a:ea typeface="Calibri"/>
                <a:cs typeface="Calibri"/>
                <a:sym typeface="Calibri"/>
              </a:rPr>
              <a:t>EJERCICIO DE CONSULTAS EN SQL SERVER – BD NORTHWIND</a:t>
            </a:r>
            <a:endParaRPr/>
          </a:p>
          <a:p>
            <a:pPr marL="11725" marR="0" lvl="0" indent="0" algn="l" rtl="0">
              <a:spcBef>
                <a:spcPts val="0"/>
              </a:spcBef>
              <a:spcAft>
                <a:spcPts val="0"/>
              </a:spcAft>
              <a:buClr>
                <a:srgbClr val="262626"/>
              </a:buClr>
              <a:buSzPts val="1600"/>
              <a:buFont typeface="Arial"/>
              <a:buNone/>
            </a:pPr>
            <a:endParaRPr sz="1600">
              <a:solidFill>
                <a:schemeClr val="dk1"/>
              </a:solidFill>
              <a:latin typeface="Calibri"/>
              <a:ea typeface="Calibri"/>
              <a:cs typeface="Calibri"/>
              <a:sym typeface="Calibri"/>
            </a:endParaRPr>
          </a:p>
          <a:p>
            <a:pPr marL="354625" marR="0" lvl="0" indent="-342900" algn="l" rtl="0">
              <a:spcBef>
                <a:spcPts val="0"/>
              </a:spcBef>
              <a:spcAft>
                <a:spcPts val="0"/>
              </a:spcAft>
              <a:buClr>
                <a:schemeClr val="dk1"/>
              </a:buClr>
              <a:buSzPts val="1485"/>
              <a:buFont typeface="Calibri"/>
              <a:buAutoNum type="arabicPeriod" startAt="8"/>
            </a:pPr>
            <a:r>
              <a:rPr lang="es-PE" sz="1500">
                <a:solidFill>
                  <a:schemeClr val="dk1"/>
                </a:solidFill>
                <a:latin typeface="Calibri"/>
                <a:ea typeface="Calibri"/>
                <a:cs typeface="Calibri"/>
                <a:sym typeface="Calibri"/>
              </a:rPr>
              <a:t>Mostrar los nombres de todos los clientes que tengan un código postal que comience con “1”.</a:t>
            </a:r>
            <a:endParaRPr/>
          </a:p>
          <a:p>
            <a:pPr marL="354625" marR="0" lvl="0" indent="-248602" algn="l" rtl="0">
              <a:spcBef>
                <a:spcPts val="0"/>
              </a:spcBef>
              <a:spcAft>
                <a:spcPts val="0"/>
              </a:spcAft>
              <a:buClr>
                <a:srgbClr val="262626"/>
              </a:buClr>
              <a:buSzPts val="1485"/>
              <a:buFont typeface="Calibri"/>
              <a:buNone/>
            </a:pPr>
            <a:endParaRPr sz="1500">
              <a:solidFill>
                <a:schemeClr val="dk1"/>
              </a:solidFill>
              <a:latin typeface="Calibri"/>
              <a:ea typeface="Calibri"/>
              <a:cs typeface="Calibri"/>
              <a:sym typeface="Calibri"/>
            </a:endParaRPr>
          </a:p>
          <a:p>
            <a:pPr marL="354625" marR="0" lvl="0" indent="-342900" algn="l" rtl="0">
              <a:spcBef>
                <a:spcPts val="0"/>
              </a:spcBef>
              <a:spcAft>
                <a:spcPts val="0"/>
              </a:spcAft>
              <a:buClr>
                <a:schemeClr val="dk1"/>
              </a:buClr>
              <a:buSzPts val="1485"/>
              <a:buFont typeface="Calibri"/>
              <a:buAutoNum type="arabicPeriod" startAt="8"/>
            </a:pPr>
            <a:r>
              <a:rPr lang="es-PE" sz="1500">
                <a:solidFill>
                  <a:schemeClr val="dk1"/>
                </a:solidFill>
                <a:latin typeface="Calibri"/>
                <a:ea typeface="Calibri"/>
                <a:cs typeface="Calibri"/>
                <a:sym typeface="Calibri"/>
              </a:rPr>
              <a:t>Mostrar los nombres de todos los clientes que no estén en Estados Unidos (“USA”).</a:t>
            </a:r>
            <a:endParaRPr/>
          </a:p>
          <a:p>
            <a:pPr marL="354625" marR="0" lvl="0" indent="-248602" algn="l" rtl="0">
              <a:spcBef>
                <a:spcPts val="0"/>
              </a:spcBef>
              <a:spcAft>
                <a:spcPts val="0"/>
              </a:spcAft>
              <a:buClr>
                <a:srgbClr val="262626"/>
              </a:buClr>
              <a:buSzPts val="1485"/>
              <a:buFont typeface="Calibri"/>
              <a:buNone/>
            </a:pPr>
            <a:endParaRPr sz="1500">
              <a:solidFill>
                <a:schemeClr val="dk1"/>
              </a:solidFill>
              <a:latin typeface="Calibri"/>
              <a:ea typeface="Calibri"/>
              <a:cs typeface="Calibri"/>
              <a:sym typeface="Calibri"/>
            </a:endParaRPr>
          </a:p>
          <a:p>
            <a:pPr marL="354625" marR="0" lvl="0" indent="-342900" algn="l" rtl="0">
              <a:spcBef>
                <a:spcPts val="0"/>
              </a:spcBef>
              <a:spcAft>
                <a:spcPts val="0"/>
              </a:spcAft>
              <a:buClr>
                <a:schemeClr val="dk1"/>
              </a:buClr>
              <a:buSzPts val="1485"/>
              <a:buFont typeface="Calibri"/>
              <a:buAutoNum type="arabicPeriod" startAt="8"/>
            </a:pPr>
            <a:r>
              <a:rPr lang="es-PE" sz="1500">
                <a:solidFill>
                  <a:schemeClr val="dk1"/>
                </a:solidFill>
                <a:latin typeface="Calibri"/>
                <a:ea typeface="Calibri"/>
                <a:cs typeface="Calibri"/>
                <a:sym typeface="Calibri"/>
              </a:rPr>
              <a:t>Mostrar el nombre y la fecha de creación de todos los pedidos en la tabla “</a:t>
            </a:r>
            <a:r>
              <a:rPr lang="es-PE" sz="1500" b="1">
                <a:solidFill>
                  <a:schemeClr val="dk1"/>
                </a:solidFill>
                <a:latin typeface="Calibri"/>
                <a:ea typeface="Calibri"/>
                <a:cs typeface="Calibri"/>
                <a:sym typeface="Calibri"/>
              </a:rPr>
              <a:t>Orders”</a:t>
            </a:r>
            <a:r>
              <a:rPr lang="es-PE" sz="1500">
                <a:solidFill>
                  <a:schemeClr val="dk1"/>
                </a:solidFill>
                <a:latin typeface="Calibri"/>
                <a:ea typeface="Calibri"/>
                <a:cs typeface="Calibri"/>
                <a:sym typeface="Calibri"/>
              </a:rPr>
              <a:t> que se hayan creado después del 1 de enero de 1997.</a:t>
            </a:r>
            <a:endParaRPr/>
          </a:p>
          <a:p>
            <a:pPr marL="354625" marR="0" lvl="0" indent="-248602" algn="l" rtl="0">
              <a:spcBef>
                <a:spcPts val="0"/>
              </a:spcBef>
              <a:spcAft>
                <a:spcPts val="0"/>
              </a:spcAft>
              <a:buClr>
                <a:srgbClr val="262626"/>
              </a:buClr>
              <a:buSzPts val="1485"/>
              <a:buFont typeface="Calibri"/>
              <a:buNone/>
            </a:pPr>
            <a:endParaRPr sz="1500">
              <a:solidFill>
                <a:schemeClr val="dk1"/>
              </a:solidFill>
              <a:latin typeface="Calibri"/>
              <a:ea typeface="Calibri"/>
              <a:cs typeface="Calibri"/>
              <a:sym typeface="Calibri"/>
            </a:endParaRPr>
          </a:p>
          <a:p>
            <a:pPr marL="354625" marR="0" lvl="0" indent="-342900" algn="l" rtl="0">
              <a:spcBef>
                <a:spcPts val="0"/>
              </a:spcBef>
              <a:spcAft>
                <a:spcPts val="0"/>
              </a:spcAft>
              <a:buClr>
                <a:schemeClr val="dk1"/>
              </a:buClr>
              <a:buSzPts val="1485"/>
              <a:buFont typeface="Calibri"/>
              <a:buAutoNum type="arabicPeriod" startAt="8"/>
            </a:pPr>
            <a:r>
              <a:rPr lang="es-PE" sz="1500">
                <a:solidFill>
                  <a:schemeClr val="dk1"/>
                </a:solidFill>
                <a:latin typeface="Calibri"/>
                <a:ea typeface="Calibri"/>
                <a:cs typeface="Calibri"/>
                <a:sym typeface="Calibri"/>
              </a:rPr>
              <a:t>Mostrar el nombre de cada producto en la tabla “</a:t>
            </a:r>
            <a:r>
              <a:rPr lang="es-PE" sz="1500" b="1">
                <a:solidFill>
                  <a:schemeClr val="dk1"/>
                </a:solidFill>
                <a:latin typeface="Calibri"/>
                <a:ea typeface="Calibri"/>
                <a:cs typeface="Calibri"/>
                <a:sym typeface="Calibri"/>
              </a:rPr>
              <a:t>Products”</a:t>
            </a:r>
            <a:r>
              <a:rPr lang="es-PE" sz="1500">
                <a:solidFill>
                  <a:schemeClr val="dk1"/>
                </a:solidFill>
                <a:latin typeface="Calibri"/>
                <a:ea typeface="Calibri"/>
                <a:cs typeface="Calibri"/>
                <a:sym typeface="Calibri"/>
              </a:rPr>
              <a:t> y su precio después de aplicar un descuento del 10% utilizando la función "</a:t>
            </a:r>
            <a:r>
              <a:rPr lang="es-PE" sz="1500" b="1">
                <a:solidFill>
                  <a:schemeClr val="dk1"/>
                </a:solidFill>
                <a:latin typeface="Calibri"/>
                <a:ea typeface="Calibri"/>
                <a:cs typeface="Calibri"/>
                <a:sym typeface="Calibri"/>
              </a:rPr>
              <a:t>ROUND</a:t>
            </a:r>
            <a:r>
              <a:rPr lang="es-PE" sz="1500">
                <a:solidFill>
                  <a:schemeClr val="dk1"/>
                </a:solidFill>
                <a:latin typeface="Calibri"/>
                <a:ea typeface="Calibri"/>
                <a:cs typeface="Calibri"/>
                <a:sym typeface="Calibri"/>
              </a:rPr>
              <a:t>".</a:t>
            </a:r>
            <a:endParaRPr/>
          </a:p>
          <a:p>
            <a:pPr marL="354625" marR="0" lvl="0" indent="-248602" algn="l" rtl="0">
              <a:spcBef>
                <a:spcPts val="0"/>
              </a:spcBef>
              <a:spcAft>
                <a:spcPts val="0"/>
              </a:spcAft>
              <a:buClr>
                <a:srgbClr val="262626"/>
              </a:buClr>
              <a:buSzPts val="1485"/>
              <a:buFont typeface="Calibri"/>
              <a:buNone/>
            </a:pPr>
            <a:endParaRPr sz="1500">
              <a:solidFill>
                <a:schemeClr val="dk1"/>
              </a:solidFill>
              <a:latin typeface="Calibri"/>
              <a:ea typeface="Calibri"/>
              <a:cs typeface="Calibri"/>
              <a:sym typeface="Calibri"/>
            </a:endParaRPr>
          </a:p>
          <a:p>
            <a:pPr marL="354625" marR="0" lvl="0" indent="-342900" algn="l" rtl="0">
              <a:spcBef>
                <a:spcPts val="0"/>
              </a:spcBef>
              <a:spcAft>
                <a:spcPts val="0"/>
              </a:spcAft>
              <a:buClr>
                <a:schemeClr val="dk1"/>
              </a:buClr>
              <a:buSzPts val="1485"/>
              <a:buFont typeface="Calibri"/>
              <a:buAutoNum type="arabicPeriod" startAt="8"/>
            </a:pPr>
            <a:r>
              <a:rPr lang="es-PE" sz="1500">
                <a:solidFill>
                  <a:schemeClr val="dk1"/>
                </a:solidFill>
                <a:latin typeface="Calibri"/>
                <a:ea typeface="Calibri"/>
                <a:cs typeface="Calibri"/>
                <a:sym typeface="Calibri"/>
              </a:rPr>
              <a:t>Mostrar el nombre de cada cliente y el total de sus compras (usando la tabla “</a:t>
            </a:r>
            <a:r>
              <a:rPr lang="es-PE" sz="1500" b="1">
                <a:solidFill>
                  <a:schemeClr val="dk1"/>
                </a:solidFill>
                <a:latin typeface="Calibri"/>
                <a:ea typeface="Calibri"/>
                <a:cs typeface="Calibri"/>
                <a:sym typeface="Calibri"/>
              </a:rPr>
              <a:t>Order Details”</a:t>
            </a:r>
            <a:r>
              <a:rPr lang="es-PE" sz="1500">
                <a:solidFill>
                  <a:schemeClr val="dk1"/>
                </a:solidFill>
                <a:latin typeface="Calibri"/>
                <a:ea typeface="Calibri"/>
                <a:cs typeface="Calibri"/>
                <a:sym typeface="Calibri"/>
              </a:rPr>
              <a:t>), solo para los clientes que hayan realizado compras por un valor total superior a $5,000. Ordenar los resultados de mayor a menor valor total.</a:t>
            </a:r>
            <a:endParaRPr/>
          </a:p>
          <a:p>
            <a:pPr marL="354625" marR="0" lvl="0" indent="-248602" algn="l" rtl="0">
              <a:spcBef>
                <a:spcPts val="0"/>
              </a:spcBef>
              <a:spcAft>
                <a:spcPts val="0"/>
              </a:spcAft>
              <a:buClr>
                <a:srgbClr val="262626"/>
              </a:buClr>
              <a:buSzPts val="1485"/>
              <a:buFont typeface="Calibri"/>
              <a:buNone/>
            </a:pPr>
            <a:endParaRPr sz="1500">
              <a:solidFill>
                <a:schemeClr val="dk1"/>
              </a:solidFill>
              <a:latin typeface="Calibri"/>
              <a:ea typeface="Calibri"/>
              <a:cs typeface="Calibri"/>
              <a:sym typeface="Calibri"/>
            </a:endParaRPr>
          </a:p>
          <a:p>
            <a:pPr marL="354625" marR="0" lvl="0" indent="-342900" algn="l" rtl="0">
              <a:spcBef>
                <a:spcPts val="0"/>
              </a:spcBef>
              <a:spcAft>
                <a:spcPts val="0"/>
              </a:spcAft>
              <a:buClr>
                <a:schemeClr val="dk1"/>
              </a:buClr>
              <a:buSzPts val="1485"/>
              <a:buFont typeface="Calibri"/>
              <a:buAutoNum type="arabicPeriod" startAt="8"/>
            </a:pPr>
            <a:r>
              <a:rPr lang="es-PE" sz="1500">
                <a:solidFill>
                  <a:schemeClr val="dk1"/>
                </a:solidFill>
                <a:latin typeface="Calibri"/>
                <a:ea typeface="Calibri"/>
                <a:cs typeface="Calibri"/>
                <a:sym typeface="Calibri"/>
              </a:rPr>
              <a:t>Mostrar el nombre y la cantidad de cada producto en la tabla “</a:t>
            </a:r>
            <a:r>
              <a:rPr lang="es-PE" sz="1500" b="1">
                <a:solidFill>
                  <a:schemeClr val="dk1"/>
                </a:solidFill>
                <a:latin typeface="Calibri"/>
                <a:ea typeface="Calibri"/>
                <a:cs typeface="Calibri"/>
                <a:sym typeface="Calibri"/>
              </a:rPr>
              <a:t>Products”</a:t>
            </a:r>
            <a:r>
              <a:rPr lang="es-PE" sz="1500">
                <a:solidFill>
                  <a:schemeClr val="dk1"/>
                </a:solidFill>
                <a:latin typeface="Calibri"/>
                <a:ea typeface="Calibri"/>
                <a:cs typeface="Calibri"/>
                <a:sym typeface="Calibri"/>
              </a:rPr>
              <a:t> que tenga una cantidad en stock entre 10 y 20 unidades. Ordenar los resultados alfabéticamente por nombre de producto.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6"/>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TRABAJO PRÁCTICO</a:t>
            </a:r>
            <a:endParaRPr/>
          </a:p>
        </p:txBody>
      </p:sp>
      <p:sp>
        <p:nvSpPr>
          <p:cNvPr id="505" name="Google Shape;505;p56"/>
          <p:cNvSpPr txBox="1"/>
          <p:nvPr/>
        </p:nvSpPr>
        <p:spPr>
          <a:xfrm>
            <a:off x="407875" y="984468"/>
            <a:ext cx="8449718" cy="4185761"/>
          </a:xfrm>
          <a:prstGeom prst="rect">
            <a:avLst/>
          </a:prstGeom>
          <a:solidFill>
            <a:srgbClr val="F2F2F2"/>
          </a:solidFill>
          <a:ln>
            <a:noFill/>
          </a:ln>
        </p:spPr>
        <p:txBody>
          <a:bodyPr spcFirstLastPara="1" wrap="square" lIns="0" tIns="0" rIns="0" bIns="0" anchor="t" anchorCtr="0">
            <a:spAutoFit/>
          </a:bodyPr>
          <a:lstStyle/>
          <a:p>
            <a:pPr marL="11725" marR="0" lvl="0" indent="0" algn="just" rtl="0">
              <a:spcBef>
                <a:spcPts val="0"/>
              </a:spcBef>
              <a:spcAft>
                <a:spcPts val="0"/>
              </a:spcAft>
              <a:buClr>
                <a:schemeClr val="dk1"/>
              </a:buClr>
              <a:buSzPts val="1600"/>
              <a:buFont typeface="Arial"/>
              <a:buNone/>
            </a:pPr>
            <a:r>
              <a:rPr lang="es-PE" sz="1600" b="1">
                <a:solidFill>
                  <a:schemeClr val="dk1"/>
                </a:solidFill>
                <a:latin typeface="Calibri"/>
                <a:ea typeface="Calibri"/>
                <a:cs typeface="Calibri"/>
                <a:sym typeface="Calibri"/>
              </a:rPr>
              <a:t>EJERCICIO DE CONSULTAS EN SQL SERVER – BD NORTHWIND</a:t>
            </a:r>
            <a:endParaRPr/>
          </a:p>
          <a:p>
            <a:pPr marL="11725" marR="0" lvl="0" indent="0" algn="l" rtl="0">
              <a:spcBef>
                <a:spcPts val="0"/>
              </a:spcBef>
              <a:spcAft>
                <a:spcPts val="0"/>
              </a:spcAft>
              <a:buClr>
                <a:srgbClr val="262626"/>
              </a:buClr>
              <a:buSzPts val="1600"/>
              <a:buFont typeface="Arial"/>
              <a:buNone/>
            </a:pPr>
            <a:endParaRPr sz="1600">
              <a:solidFill>
                <a:schemeClr val="dk1"/>
              </a:solidFill>
              <a:latin typeface="Calibri"/>
              <a:ea typeface="Calibri"/>
              <a:cs typeface="Calibri"/>
              <a:sym typeface="Calibri"/>
            </a:endParaRPr>
          </a:p>
          <a:p>
            <a:pPr marL="354625" marR="0" lvl="0" indent="-342900" algn="l" rtl="0">
              <a:spcBef>
                <a:spcPts val="0"/>
              </a:spcBef>
              <a:spcAft>
                <a:spcPts val="0"/>
              </a:spcAft>
              <a:buClr>
                <a:schemeClr val="dk1"/>
              </a:buClr>
              <a:buSzPts val="1485"/>
              <a:buFont typeface="Calibri"/>
              <a:buAutoNum type="arabicPeriod" startAt="14"/>
            </a:pPr>
            <a:r>
              <a:rPr lang="es-PE" sz="1500">
                <a:solidFill>
                  <a:schemeClr val="dk1"/>
                </a:solidFill>
                <a:latin typeface="Calibri"/>
                <a:ea typeface="Calibri"/>
                <a:cs typeface="Calibri"/>
                <a:sym typeface="Calibri"/>
              </a:rPr>
              <a:t>Mostrar el nombre de cada producto en la tabla “</a:t>
            </a:r>
            <a:r>
              <a:rPr lang="es-PE" sz="1500" b="1">
                <a:solidFill>
                  <a:schemeClr val="dk1"/>
                </a:solidFill>
                <a:latin typeface="Calibri"/>
                <a:ea typeface="Calibri"/>
                <a:cs typeface="Calibri"/>
                <a:sym typeface="Calibri"/>
              </a:rPr>
              <a:t>Products”</a:t>
            </a:r>
            <a:r>
              <a:rPr lang="es-PE" sz="1500">
                <a:solidFill>
                  <a:schemeClr val="dk1"/>
                </a:solidFill>
                <a:latin typeface="Calibri"/>
                <a:ea typeface="Calibri"/>
                <a:cs typeface="Calibri"/>
                <a:sym typeface="Calibri"/>
              </a:rPr>
              <a:t> y el número total de veces que ha sido pedido, solo para los productos que han sido pedidos más de 50 veces. Ordenar los resultados de mayor a menor número de pedidos.</a:t>
            </a:r>
            <a:endParaRPr/>
          </a:p>
          <a:p>
            <a:pPr marL="354625" marR="0" lvl="0" indent="-248602" algn="l" rtl="0">
              <a:spcBef>
                <a:spcPts val="0"/>
              </a:spcBef>
              <a:spcAft>
                <a:spcPts val="0"/>
              </a:spcAft>
              <a:buClr>
                <a:srgbClr val="262626"/>
              </a:buClr>
              <a:buSzPts val="1485"/>
              <a:buFont typeface="Calibri"/>
              <a:buNone/>
            </a:pPr>
            <a:endParaRPr sz="1500">
              <a:solidFill>
                <a:schemeClr val="dk1"/>
              </a:solidFill>
              <a:latin typeface="Calibri"/>
              <a:ea typeface="Calibri"/>
              <a:cs typeface="Calibri"/>
              <a:sym typeface="Calibri"/>
            </a:endParaRPr>
          </a:p>
          <a:p>
            <a:pPr marL="354625" marR="0" lvl="0" indent="-342900" algn="l" rtl="0">
              <a:spcBef>
                <a:spcPts val="0"/>
              </a:spcBef>
              <a:spcAft>
                <a:spcPts val="0"/>
              </a:spcAft>
              <a:buClr>
                <a:schemeClr val="dk1"/>
              </a:buClr>
              <a:buSzPts val="1485"/>
              <a:buFont typeface="Calibri"/>
              <a:buAutoNum type="arabicPeriod" startAt="14"/>
            </a:pPr>
            <a:r>
              <a:rPr lang="es-PE" sz="1500">
                <a:solidFill>
                  <a:schemeClr val="dk1"/>
                </a:solidFill>
                <a:latin typeface="Calibri"/>
                <a:ea typeface="Calibri"/>
                <a:cs typeface="Calibri"/>
                <a:sym typeface="Calibri"/>
              </a:rPr>
              <a:t>Mostrar el nombre de cada empleado en la tabla “</a:t>
            </a:r>
            <a:r>
              <a:rPr lang="es-PE" sz="1500" b="1">
                <a:solidFill>
                  <a:schemeClr val="dk1"/>
                </a:solidFill>
                <a:latin typeface="Calibri"/>
                <a:ea typeface="Calibri"/>
                <a:cs typeface="Calibri"/>
                <a:sym typeface="Calibri"/>
              </a:rPr>
              <a:t>Employees”</a:t>
            </a:r>
            <a:r>
              <a:rPr lang="es-PE" sz="1500">
                <a:solidFill>
                  <a:schemeClr val="dk1"/>
                </a:solidFill>
                <a:latin typeface="Calibri"/>
                <a:ea typeface="Calibri"/>
                <a:cs typeface="Calibri"/>
                <a:sym typeface="Calibri"/>
              </a:rPr>
              <a:t> y el número total de pedidos que ha realizado. Solo muestra resultados para los empleados que hayan realizado más de 30 pedidos. Ordenar los resultados de mayor a menor número de pedidos.</a:t>
            </a:r>
            <a:endParaRPr/>
          </a:p>
          <a:p>
            <a:pPr marL="354625" marR="0" lvl="0" indent="-248602" algn="l" rtl="0">
              <a:spcBef>
                <a:spcPts val="0"/>
              </a:spcBef>
              <a:spcAft>
                <a:spcPts val="0"/>
              </a:spcAft>
              <a:buClr>
                <a:srgbClr val="262626"/>
              </a:buClr>
              <a:buSzPts val="1485"/>
              <a:buFont typeface="Calibri"/>
              <a:buNone/>
            </a:pPr>
            <a:endParaRPr sz="1500">
              <a:solidFill>
                <a:schemeClr val="dk1"/>
              </a:solidFill>
              <a:latin typeface="Calibri"/>
              <a:ea typeface="Calibri"/>
              <a:cs typeface="Calibri"/>
              <a:sym typeface="Calibri"/>
            </a:endParaRPr>
          </a:p>
          <a:p>
            <a:pPr marL="354625" marR="0" lvl="0" indent="-342900" algn="l" rtl="0">
              <a:spcBef>
                <a:spcPts val="0"/>
              </a:spcBef>
              <a:spcAft>
                <a:spcPts val="0"/>
              </a:spcAft>
              <a:buClr>
                <a:schemeClr val="dk1"/>
              </a:buClr>
              <a:buSzPts val="1485"/>
              <a:buFont typeface="Calibri"/>
              <a:buAutoNum type="arabicPeriod" startAt="14"/>
            </a:pPr>
            <a:r>
              <a:rPr lang="es-PE" sz="1500">
                <a:solidFill>
                  <a:schemeClr val="dk1"/>
                </a:solidFill>
                <a:latin typeface="Calibri"/>
                <a:ea typeface="Calibri"/>
                <a:cs typeface="Calibri"/>
                <a:sym typeface="Calibri"/>
              </a:rPr>
              <a:t>Mostrar el nombre de cada cliente en la tabla “</a:t>
            </a:r>
            <a:r>
              <a:rPr lang="es-PE" sz="1500" b="1">
                <a:solidFill>
                  <a:schemeClr val="dk1"/>
                </a:solidFill>
                <a:latin typeface="Calibri"/>
                <a:ea typeface="Calibri"/>
                <a:cs typeface="Calibri"/>
                <a:sym typeface="Calibri"/>
              </a:rPr>
              <a:t>Customers”</a:t>
            </a:r>
            <a:r>
              <a:rPr lang="es-PE" sz="1500">
                <a:solidFill>
                  <a:schemeClr val="dk1"/>
                </a:solidFill>
                <a:latin typeface="Calibri"/>
                <a:ea typeface="Calibri"/>
                <a:cs typeface="Calibri"/>
                <a:sym typeface="Calibri"/>
              </a:rPr>
              <a:t> que tenga una ciudad que contenga la palabra “London” utilizando la función “LIKE”. Ordenar los resultados alfabéticamente por nombre de cliente.</a:t>
            </a:r>
            <a:endParaRPr/>
          </a:p>
          <a:p>
            <a:pPr marL="354625" marR="0" lvl="0" indent="-248602" algn="l" rtl="0">
              <a:spcBef>
                <a:spcPts val="0"/>
              </a:spcBef>
              <a:spcAft>
                <a:spcPts val="0"/>
              </a:spcAft>
              <a:buClr>
                <a:srgbClr val="262626"/>
              </a:buClr>
              <a:buSzPts val="1485"/>
              <a:buFont typeface="Calibri"/>
              <a:buNone/>
            </a:pPr>
            <a:endParaRPr sz="1500">
              <a:solidFill>
                <a:schemeClr val="dk1"/>
              </a:solidFill>
              <a:latin typeface="Calibri"/>
              <a:ea typeface="Calibri"/>
              <a:cs typeface="Calibri"/>
              <a:sym typeface="Calibri"/>
            </a:endParaRPr>
          </a:p>
          <a:p>
            <a:pPr marL="354625" marR="0" lvl="0" indent="-342900" algn="l" rtl="0">
              <a:spcBef>
                <a:spcPts val="0"/>
              </a:spcBef>
              <a:spcAft>
                <a:spcPts val="0"/>
              </a:spcAft>
              <a:buClr>
                <a:schemeClr val="dk1"/>
              </a:buClr>
              <a:buSzPts val="1485"/>
              <a:buFont typeface="Calibri"/>
              <a:buAutoNum type="arabicPeriod" startAt="14"/>
            </a:pPr>
            <a:r>
              <a:rPr lang="es-PE" sz="1500">
                <a:solidFill>
                  <a:schemeClr val="dk1"/>
                </a:solidFill>
                <a:latin typeface="Calibri"/>
                <a:ea typeface="Calibri"/>
                <a:cs typeface="Calibri"/>
                <a:sym typeface="Calibri"/>
              </a:rPr>
              <a:t>Mostrar el nombre de cada producto en la tabla “</a:t>
            </a:r>
            <a:r>
              <a:rPr lang="es-PE" sz="1500" b="1">
                <a:solidFill>
                  <a:schemeClr val="dk1"/>
                </a:solidFill>
                <a:latin typeface="Calibri"/>
                <a:ea typeface="Calibri"/>
                <a:cs typeface="Calibri"/>
                <a:sym typeface="Calibri"/>
              </a:rPr>
              <a:t>Products”</a:t>
            </a:r>
            <a:r>
              <a:rPr lang="es-PE" sz="1500">
                <a:solidFill>
                  <a:schemeClr val="dk1"/>
                </a:solidFill>
                <a:latin typeface="Calibri"/>
                <a:ea typeface="Calibri"/>
                <a:cs typeface="Calibri"/>
                <a:sym typeface="Calibri"/>
              </a:rPr>
              <a:t> que tenga un nombre de proveedor que comience con la letra "C". Ordenar los resultados alfabéticamente por nombre de producto.</a:t>
            </a:r>
            <a:endParaRPr/>
          </a:p>
          <a:p>
            <a:pPr marL="354625" marR="0" lvl="0" indent="-248602" algn="l" rtl="0">
              <a:spcBef>
                <a:spcPts val="0"/>
              </a:spcBef>
              <a:spcAft>
                <a:spcPts val="0"/>
              </a:spcAft>
              <a:buClr>
                <a:srgbClr val="262626"/>
              </a:buClr>
              <a:buSzPts val="1485"/>
              <a:buFont typeface="Calibri"/>
              <a:buNone/>
            </a:pPr>
            <a:endParaRPr sz="1500">
              <a:solidFill>
                <a:schemeClr val="dk1"/>
              </a:solidFill>
              <a:latin typeface="Calibri"/>
              <a:ea typeface="Calibri"/>
              <a:cs typeface="Calibri"/>
              <a:sym typeface="Calibri"/>
            </a:endParaRPr>
          </a:p>
          <a:p>
            <a:pPr marL="354625" marR="0" lvl="0" indent="-342900" algn="l" rtl="0">
              <a:spcBef>
                <a:spcPts val="0"/>
              </a:spcBef>
              <a:spcAft>
                <a:spcPts val="0"/>
              </a:spcAft>
              <a:buClr>
                <a:schemeClr val="dk1"/>
              </a:buClr>
              <a:buSzPts val="1485"/>
              <a:buFont typeface="Calibri"/>
              <a:buAutoNum type="arabicPeriod" startAt="14"/>
            </a:pPr>
            <a:r>
              <a:rPr lang="es-PE" sz="1500">
                <a:solidFill>
                  <a:schemeClr val="dk1"/>
                </a:solidFill>
                <a:latin typeface="Calibri"/>
                <a:ea typeface="Calibri"/>
                <a:cs typeface="Calibri"/>
                <a:sym typeface="Calibri"/>
              </a:rPr>
              <a:t>Mostrar el nombre de cada producto en la tabla “</a:t>
            </a:r>
            <a:r>
              <a:rPr lang="es-PE" sz="1500" b="1">
                <a:solidFill>
                  <a:schemeClr val="dk1"/>
                </a:solidFill>
                <a:latin typeface="Calibri"/>
                <a:ea typeface="Calibri"/>
                <a:cs typeface="Calibri"/>
                <a:sym typeface="Calibri"/>
              </a:rPr>
              <a:t>Products”</a:t>
            </a:r>
            <a:r>
              <a:rPr lang="es-PE" sz="1500">
                <a:solidFill>
                  <a:schemeClr val="dk1"/>
                </a:solidFill>
                <a:latin typeface="Calibri"/>
                <a:ea typeface="Calibri"/>
                <a:cs typeface="Calibri"/>
                <a:sym typeface="Calibri"/>
              </a:rPr>
              <a:t> que tenga un precio superior a $50 y un nombre de proveedor que no sea "Tokyo Traders". Ordenar los resultados de mayor a menor precio.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7"/>
          <p:cNvSpPr/>
          <p:nvPr/>
        </p:nvSpPr>
        <p:spPr>
          <a:xfrm>
            <a:off x="0" y="0"/>
            <a:ext cx="9144000" cy="5715000"/>
          </a:xfrm>
          <a:prstGeom prst="rect">
            <a:avLst/>
          </a:prstGeom>
          <a:solidFill>
            <a:srgbClr val="1F85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2" name="Google Shape;512;p57"/>
          <p:cNvSpPr/>
          <p:nvPr/>
        </p:nvSpPr>
        <p:spPr>
          <a:xfrm>
            <a:off x="1859623" y="770440"/>
            <a:ext cx="6800190" cy="4016484"/>
          </a:xfrm>
          <a:prstGeom prst="rect">
            <a:avLst/>
          </a:prstGeom>
          <a:noFill/>
          <a:ln>
            <a:noFill/>
          </a:ln>
        </p:spPr>
        <p:txBody>
          <a:bodyPr spcFirstLastPara="1" wrap="square" lIns="91425" tIns="45700" rIns="91425" bIns="45700" anchor="t" anchorCtr="0">
            <a:spAutoFit/>
          </a:bodyPr>
          <a:lstStyle/>
          <a:p>
            <a:pPr marL="180975" marR="0" lvl="0" indent="-180975" algn="l" rtl="0">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Antes de implementar las consultas, se debe preparar el ambiente de trabajo sobre el cual serán ejecutadas.</a:t>
            </a:r>
            <a:endParaRPr/>
          </a:p>
          <a:p>
            <a:pPr marL="180975" marR="0" lvl="0" indent="-73025" algn="l" rtl="0">
              <a:spcBef>
                <a:spcPts val="0"/>
              </a:spcBef>
              <a:spcAft>
                <a:spcPts val="0"/>
              </a:spcAft>
              <a:buClr>
                <a:schemeClr val="dk1"/>
              </a:buClr>
              <a:buSzPts val="1700"/>
              <a:buFont typeface="Arial"/>
              <a:buNone/>
            </a:pPr>
            <a:endParaRPr sz="1700">
              <a:solidFill>
                <a:srgbClr val="FFFFFF"/>
              </a:solidFill>
              <a:latin typeface="Calibri"/>
              <a:ea typeface="Calibri"/>
              <a:cs typeface="Calibri"/>
              <a:sym typeface="Calibri"/>
            </a:endParaRPr>
          </a:p>
          <a:p>
            <a:pPr marL="180975" marR="0" lvl="0" indent="-180975" algn="l" rtl="0">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Dentro de las partes de la sintaxis de una sentencia SELECT se encuentra la cláusula WHERE que permite realizar los filtros necesarios sobre la data seleccionada.</a:t>
            </a:r>
            <a:endParaRPr/>
          </a:p>
          <a:p>
            <a:pPr marL="180975" marR="0" lvl="0" indent="-73025" algn="l" rtl="0">
              <a:spcBef>
                <a:spcPts val="0"/>
              </a:spcBef>
              <a:spcAft>
                <a:spcPts val="0"/>
              </a:spcAft>
              <a:buClr>
                <a:schemeClr val="dk1"/>
              </a:buClr>
              <a:buSzPts val="1700"/>
              <a:buFont typeface="Arial"/>
              <a:buNone/>
            </a:pPr>
            <a:endParaRPr sz="1700">
              <a:solidFill>
                <a:srgbClr val="FFFFFF"/>
              </a:solidFill>
              <a:latin typeface="Calibri"/>
              <a:ea typeface="Calibri"/>
              <a:cs typeface="Calibri"/>
              <a:sym typeface="Calibri"/>
            </a:endParaRPr>
          </a:p>
          <a:p>
            <a:pPr marL="180975" marR="0" lvl="0" indent="-180975" algn="l" rtl="0">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Las funciones de agregación se utilizan para realizar cálculos en un conjunto de valores y devolver un único valor resumen.</a:t>
            </a:r>
            <a:endParaRPr/>
          </a:p>
          <a:p>
            <a:pPr marL="180975" marR="0" lvl="0" indent="-73025" algn="l" rtl="0">
              <a:spcBef>
                <a:spcPts val="0"/>
              </a:spcBef>
              <a:spcAft>
                <a:spcPts val="0"/>
              </a:spcAft>
              <a:buClr>
                <a:schemeClr val="dk1"/>
              </a:buClr>
              <a:buSzPts val="1700"/>
              <a:buFont typeface="Arial"/>
              <a:buNone/>
            </a:pPr>
            <a:endParaRPr sz="1700">
              <a:solidFill>
                <a:srgbClr val="FFFFFF"/>
              </a:solidFill>
              <a:latin typeface="Calibri"/>
              <a:ea typeface="Calibri"/>
              <a:cs typeface="Calibri"/>
              <a:sym typeface="Calibri"/>
            </a:endParaRPr>
          </a:p>
          <a:p>
            <a:pPr marL="180975" marR="0" lvl="0" indent="-180975" algn="l" rtl="0">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HAVING es una cláusula utilizada en SQL para filtrar el resultado de una consulta GROUP BY basada en una condición.</a:t>
            </a:r>
            <a:endParaRPr/>
          </a:p>
          <a:p>
            <a:pPr marL="180975" marR="0" lvl="0" indent="-73025" algn="l" rtl="0">
              <a:spcBef>
                <a:spcPts val="0"/>
              </a:spcBef>
              <a:spcAft>
                <a:spcPts val="0"/>
              </a:spcAft>
              <a:buClr>
                <a:schemeClr val="dk1"/>
              </a:buClr>
              <a:buSzPts val="1700"/>
              <a:buFont typeface="Arial"/>
              <a:buNone/>
            </a:pPr>
            <a:endParaRPr sz="1700">
              <a:solidFill>
                <a:srgbClr val="FFFFFF"/>
              </a:solidFill>
              <a:latin typeface="Calibri"/>
              <a:ea typeface="Calibri"/>
              <a:cs typeface="Calibri"/>
              <a:sym typeface="Calibri"/>
            </a:endParaRPr>
          </a:p>
          <a:p>
            <a:pPr marL="180975" marR="0" lvl="0" indent="-180975" algn="l" rtl="0">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Las funciones de SQL permiten realizar operaciones específicas en los datos almacenados en una base de datos. </a:t>
            </a:r>
            <a:endParaRPr sz="1700">
              <a:solidFill>
                <a:srgbClr val="FFFFFF"/>
              </a:solidFill>
              <a:latin typeface="Calibri"/>
              <a:ea typeface="Calibri"/>
              <a:cs typeface="Calibri"/>
              <a:sym typeface="Calibri"/>
            </a:endParaRPr>
          </a:p>
        </p:txBody>
      </p:sp>
      <p:sp>
        <p:nvSpPr>
          <p:cNvPr id="513" name="Google Shape;513;p57"/>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chemeClr val="lt1"/>
                </a:solidFill>
                <a:latin typeface="Calibri"/>
                <a:ea typeface="Calibri"/>
                <a:cs typeface="Calibri"/>
                <a:sym typeface="Calibri"/>
              </a:rPr>
              <a:t>/ CONCLUSIONES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6"/>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75" name="Google Shape;75;p6"/>
          <p:cNvSpPr txBox="1"/>
          <p:nvPr/>
        </p:nvSpPr>
        <p:spPr>
          <a:xfrm>
            <a:off x="1911743" y="1359003"/>
            <a:ext cx="6566503" cy="58477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Calibri"/>
              <a:buAutoNum type="arabicPeriod" startAt="4"/>
            </a:pPr>
            <a:r>
              <a:rPr lang="es-PE" sz="1600">
                <a:solidFill>
                  <a:schemeClr val="dk1"/>
                </a:solidFill>
                <a:latin typeface="Calibri"/>
                <a:ea typeface="Calibri"/>
                <a:cs typeface="Calibri"/>
                <a:sym typeface="Calibri"/>
              </a:rPr>
              <a:t>Seleccionar de la venta emergente el archivo script, </a:t>
            </a:r>
            <a:r>
              <a:rPr lang="es-PE" sz="1600" b="1">
                <a:solidFill>
                  <a:srgbClr val="7030A0"/>
                </a:solidFill>
                <a:latin typeface="Calibri"/>
                <a:ea typeface="Calibri"/>
                <a:cs typeface="Calibri"/>
                <a:sym typeface="Calibri"/>
              </a:rPr>
              <a:t>Instala_Northwind.sql</a:t>
            </a:r>
            <a:endParaRPr/>
          </a:p>
        </p:txBody>
      </p:sp>
      <p:pic>
        <p:nvPicPr>
          <p:cNvPr id="76" name="Google Shape;76;p6"/>
          <p:cNvPicPr preferRelativeResize="0"/>
          <p:nvPr/>
        </p:nvPicPr>
        <p:blipFill rotWithShape="1">
          <a:blip r:embed="rId3">
            <a:alphaModFix/>
          </a:blip>
          <a:srcRect/>
          <a:stretch/>
        </p:blipFill>
        <p:spPr>
          <a:xfrm>
            <a:off x="2015210" y="2050364"/>
            <a:ext cx="4824840" cy="3100417"/>
          </a:xfrm>
          <a:prstGeom prst="rect">
            <a:avLst/>
          </a:prstGeom>
          <a:noFill/>
          <a:ln>
            <a:noFill/>
          </a:ln>
        </p:spPr>
      </p:pic>
      <p:sp>
        <p:nvSpPr>
          <p:cNvPr id="77" name="Google Shape;77;p6"/>
          <p:cNvSpPr txBox="1"/>
          <p:nvPr/>
        </p:nvSpPr>
        <p:spPr>
          <a:xfrm>
            <a:off x="2015210" y="1097053"/>
            <a:ext cx="4326666"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PREPARACIÓN DE AMBIENTE DE TRABAJO</a:t>
            </a:r>
            <a:endParaRPr sz="1600">
              <a:solidFill>
                <a:srgbClr val="262626"/>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7"/>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pic>
        <p:nvPicPr>
          <p:cNvPr id="84" name="Google Shape;84;p7"/>
          <p:cNvPicPr preferRelativeResize="0"/>
          <p:nvPr/>
        </p:nvPicPr>
        <p:blipFill rotWithShape="1">
          <a:blip r:embed="rId3">
            <a:alphaModFix/>
          </a:blip>
          <a:srcRect/>
          <a:stretch/>
        </p:blipFill>
        <p:spPr>
          <a:xfrm>
            <a:off x="805152" y="2671672"/>
            <a:ext cx="7870536" cy="2483656"/>
          </a:xfrm>
          <a:prstGeom prst="rect">
            <a:avLst/>
          </a:prstGeom>
          <a:noFill/>
          <a:ln w="9525" cap="flat" cmpd="sng">
            <a:solidFill>
              <a:schemeClr val="dk1"/>
            </a:solidFill>
            <a:prstDash val="solid"/>
            <a:round/>
            <a:headEnd type="none" w="sm" len="sm"/>
            <a:tailEnd type="none" w="sm" len="sm"/>
          </a:ln>
        </p:spPr>
      </p:pic>
      <p:sp>
        <p:nvSpPr>
          <p:cNvPr id="85" name="Google Shape;85;p7"/>
          <p:cNvSpPr txBox="1"/>
          <p:nvPr/>
        </p:nvSpPr>
        <p:spPr>
          <a:xfrm>
            <a:off x="805152" y="1493517"/>
            <a:ext cx="7480903" cy="83099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Calibri"/>
              <a:buAutoNum type="arabicPeriod" startAt="5"/>
            </a:pPr>
            <a:r>
              <a:rPr lang="es-PE" sz="1600">
                <a:solidFill>
                  <a:schemeClr val="dk1"/>
                </a:solidFill>
                <a:latin typeface="Calibri"/>
                <a:ea typeface="Calibri"/>
                <a:cs typeface="Calibri"/>
                <a:sym typeface="Calibri"/>
              </a:rPr>
              <a:t>Antes de ejecutar el script, en el equipo deben existir las rutas especificadas en la sentencia </a:t>
            </a:r>
            <a:r>
              <a:rPr lang="es-PE" sz="1600" b="1">
                <a:solidFill>
                  <a:srgbClr val="7030A0"/>
                </a:solidFill>
                <a:latin typeface="Calibri"/>
                <a:ea typeface="Calibri"/>
                <a:cs typeface="Calibri"/>
                <a:sym typeface="Calibri"/>
              </a:rPr>
              <a:t>CREATE DATABASE.</a:t>
            </a:r>
            <a:r>
              <a:rPr lang="es-PE" sz="1600">
                <a:solidFill>
                  <a:schemeClr val="dk1"/>
                </a:solidFill>
                <a:latin typeface="Calibri"/>
                <a:ea typeface="Calibri"/>
                <a:cs typeface="Calibri"/>
                <a:sym typeface="Calibri"/>
              </a:rPr>
              <a:t> Si no existen se deben crear o caso contario modificar el script con una ruta existente. Mantener el nombre de los archivos *.mdf y *.ldf </a:t>
            </a:r>
            <a:endParaRPr sz="1600" b="1">
              <a:solidFill>
                <a:srgbClr val="7030A0"/>
              </a:solidFill>
              <a:latin typeface="Calibri"/>
              <a:ea typeface="Calibri"/>
              <a:cs typeface="Calibri"/>
              <a:sym typeface="Calibri"/>
            </a:endParaRPr>
          </a:p>
        </p:txBody>
      </p:sp>
      <p:sp>
        <p:nvSpPr>
          <p:cNvPr id="86" name="Google Shape;86;p7"/>
          <p:cNvSpPr txBox="1"/>
          <p:nvPr/>
        </p:nvSpPr>
        <p:spPr>
          <a:xfrm>
            <a:off x="805152" y="1225209"/>
            <a:ext cx="4700739"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PREPARACIÓN DE AMBIENTE DE TRABAJO</a:t>
            </a:r>
            <a:endParaRPr sz="1600">
              <a:solidFill>
                <a:srgbClr val="262626"/>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8"/>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93" name="Google Shape;93;p8"/>
          <p:cNvSpPr txBox="1"/>
          <p:nvPr/>
        </p:nvSpPr>
        <p:spPr>
          <a:xfrm>
            <a:off x="490935" y="2363208"/>
            <a:ext cx="2809218" cy="83099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Calibri"/>
              <a:buAutoNum type="arabicPeriod" startAt="6"/>
            </a:pPr>
            <a:r>
              <a:rPr lang="es-PE" sz="1600">
                <a:solidFill>
                  <a:schemeClr val="dk1"/>
                </a:solidFill>
                <a:latin typeface="Calibri"/>
                <a:ea typeface="Calibri"/>
                <a:cs typeface="Calibri"/>
                <a:sym typeface="Calibri"/>
              </a:rPr>
              <a:t>Da clic en el botón  ejecutar. Esperar a que se ejecute todo el script.</a:t>
            </a:r>
            <a:endParaRPr sz="1600" b="1">
              <a:solidFill>
                <a:srgbClr val="7030A0"/>
              </a:solidFill>
              <a:latin typeface="Calibri"/>
              <a:ea typeface="Calibri"/>
              <a:cs typeface="Calibri"/>
              <a:sym typeface="Calibri"/>
            </a:endParaRPr>
          </a:p>
        </p:txBody>
      </p:sp>
      <p:pic>
        <p:nvPicPr>
          <p:cNvPr id="94" name="Google Shape;94;p8"/>
          <p:cNvPicPr preferRelativeResize="0"/>
          <p:nvPr/>
        </p:nvPicPr>
        <p:blipFill rotWithShape="1">
          <a:blip r:embed="rId3">
            <a:alphaModFix/>
          </a:blip>
          <a:srcRect/>
          <a:stretch/>
        </p:blipFill>
        <p:spPr>
          <a:xfrm>
            <a:off x="4382067" y="747602"/>
            <a:ext cx="4354057" cy="4554453"/>
          </a:xfrm>
          <a:prstGeom prst="rect">
            <a:avLst/>
          </a:prstGeom>
          <a:noFill/>
          <a:ln w="9525" cap="flat" cmpd="sng">
            <a:solidFill>
              <a:schemeClr val="dk1"/>
            </a:solidFill>
            <a:prstDash val="solid"/>
            <a:round/>
            <a:headEnd type="none" w="sm" len="sm"/>
            <a:tailEnd type="none" w="sm" len="sm"/>
          </a:ln>
        </p:spPr>
      </p:pic>
      <p:sp>
        <p:nvSpPr>
          <p:cNvPr id="95" name="Google Shape;95;p8"/>
          <p:cNvSpPr txBox="1"/>
          <p:nvPr/>
        </p:nvSpPr>
        <p:spPr>
          <a:xfrm>
            <a:off x="573994" y="2046093"/>
            <a:ext cx="3808074"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PREPARACIÓN DE AMBIENTE DE TRABAJO</a:t>
            </a:r>
            <a:endParaRPr sz="1600">
              <a:solidFill>
                <a:srgbClr val="262626"/>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9"/>
          <p:cNvSpPr/>
          <p:nvPr/>
        </p:nvSpPr>
        <p:spPr>
          <a:xfrm>
            <a:off x="407875" y="320830"/>
            <a:ext cx="7204493" cy="353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700">
                <a:solidFill>
                  <a:srgbClr val="438AD7"/>
                </a:solidFill>
                <a:latin typeface="Calibri"/>
                <a:ea typeface="Calibri"/>
                <a:cs typeface="Calibri"/>
                <a:sym typeface="Calibri"/>
              </a:rPr>
              <a:t>/ CONSULTAS SIMPLES</a:t>
            </a:r>
            <a:endParaRPr/>
          </a:p>
        </p:txBody>
      </p:sp>
      <p:sp>
        <p:nvSpPr>
          <p:cNvPr id="102" name="Google Shape;102;p9"/>
          <p:cNvSpPr txBox="1"/>
          <p:nvPr/>
        </p:nvSpPr>
        <p:spPr>
          <a:xfrm>
            <a:off x="785662" y="2234000"/>
            <a:ext cx="2763873" cy="58477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Calibri"/>
              <a:buAutoNum type="arabicPeriod" startAt="7"/>
            </a:pPr>
            <a:r>
              <a:rPr lang="es-PE" sz="1600">
                <a:solidFill>
                  <a:schemeClr val="dk1"/>
                </a:solidFill>
                <a:latin typeface="Calibri"/>
                <a:ea typeface="Calibri"/>
                <a:cs typeface="Calibri"/>
                <a:sym typeface="Calibri"/>
              </a:rPr>
              <a:t>Verificar que exista la base de datos </a:t>
            </a:r>
            <a:r>
              <a:rPr lang="es-PE" sz="1600" b="1">
                <a:solidFill>
                  <a:srgbClr val="7030A0"/>
                </a:solidFill>
                <a:latin typeface="Calibri"/>
                <a:ea typeface="Calibri"/>
                <a:cs typeface="Calibri"/>
                <a:sym typeface="Calibri"/>
              </a:rPr>
              <a:t>Northwind</a:t>
            </a:r>
            <a:r>
              <a:rPr lang="es-PE" sz="1600">
                <a:solidFill>
                  <a:schemeClr val="dk1"/>
                </a:solidFill>
                <a:latin typeface="Calibri"/>
                <a:ea typeface="Calibri"/>
                <a:cs typeface="Calibri"/>
                <a:sym typeface="Calibri"/>
              </a:rPr>
              <a:t>.  </a:t>
            </a:r>
            <a:endParaRPr/>
          </a:p>
        </p:txBody>
      </p:sp>
      <p:pic>
        <p:nvPicPr>
          <p:cNvPr id="103" name="Google Shape;103;p9"/>
          <p:cNvPicPr preferRelativeResize="0"/>
          <p:nvPr/>
        </p:nvPicPr>
        <p:blipFill rotWithShape="1">
          <a:blip r:embed="rId3">
            <a:alphaModFix/>
          </a:blip>
          <a:srcRect/>
          <a:stretch/>
        </p:blipFill>
        <p:spPr>
          <a:xfrm>
            <a:off x="5079882" y="1831087"/>
            <a:ext cx="3119479" cy="2799268"/>
          </a:xfrm>
          <a:prstGeom prst="rect">
            <a:avLst/>
          </a:prstGeom>
          <a:noFill/>
          <a:ln w="9525" cap="flat" cmpd="sng">
            <a:solidFill>
              <a:schemeClr val="dk1"/>
            </a:solidFill>
            <a:prstDash val="solid"/>
            <a:round/>
            <a:headEnd type="none" w="sm" len="sm"/>
            <a:tailEnd type="none" w="sm" len="sm"/>
          </a:ln>
        </p:spPr>
      </p:pic>
      <p:sp>
        <p:nvSpPr>
          <p:cNvPr id="104" name="Google Shape;104;p9"/>
          <p:cNvSpPr txBox="1"/>
          <p:nvPr/>
        </p:nvSpPr>
        <p:spPr>
          <a:xfrm>
            <a:off x="785661" y="1925059"/>
            <a:ext cx="4060659"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PE" sz="1600" b="1">
                <a:solidFill>
                  <a:srgbClr val="262626"/>
                </a:solidFill>
                <a:latin typeface="Calibri"/>
                <a:ea typeface="Calibri"/>
                <a:cs typeface="Calibri"/>
                <a:sym typeface="Calibri"/>
              </a:rPr>
              <a:t>PREPARACIÓN DE AMBIENTE DE TRABAJO</a:t>
            </a:r>
            <a:endParaRPr sz="1600">
              <a:solidFill>
                <a:srgbClr val="262626"/>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2568</Words>
  <Application>Microsoft Office PowerPoint</Application>
  <PresentationFormat>Presentación en pantalla (16:10)</PresentationFormat>
  <Paragraphs>330</Paragraphs>
  <Slides>57</Slides>
  <Notes>57</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57</vt:i4>
      </vt:variant>
    </vt:vector>
  </HeadingPairs>
  <TitlesOfParts>
    <vt:vector size="61" baseType="lpstr">
      <vt:lpstr>Arial</vt:lpstr>
      <vt:lpstr>Calibri</vt:lpstr>
      <vt:lpstr>Noto Sans Symbols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ISIL</dc:creator>
  <cp:lastModifiedBy>Christopher Pinedo</cp:lastModifiedBy>
  <cp:revision>1</cp:revision>
  <dcterms:created xsi:type="dcterms:W3CDTF">2016-10-06T14:52:02Z</dcterms:created>
  <dcterms:modified xsi:type="dcterms:W3CDTF">2024-11-16T15:51:29Z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